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9" r:id="rId1"/>
  </p:sldMasterIdLst>
  <p:notesMasterIdLst>
    <p:notesMasterId r:id="rId22"/>
  </p:notesMasterIdLst>
  <p:sldIdLst>
    <p:sldId id="256" r:id="rId2"/>
    <p:sldId id="257" r:id="rId3"/>
    <p:sldId id="274" r:id="rId4"/>
    <p:sldId id="258" r:id="rId5"/>
    <p:sldId id="259" r:id="rId6"/>
    <p:sldId id="261" r:id="rId7"/>
    <p:sldId id="265" r:id="rId8"/>
    <p:sldId id="270" r:id="rId9"/>
    <p:sldId id="275" r:id="rId10"/>
    <p:sldId id="277" r:id="rId11"/>
    <p:sldId id="266" r:id="rId12"/>
    <p:sldId id="276" r:id="rId13"/>
    <p:sldId id="267" r:id="rId14"/>
    <p:sldId id="260" r:id="rId15"/>
    <p:sldId id="268" r:id="rId16"/>
    <p:sldId id="269" r:id="rId17"/>
    <p:sldId id="271" r:id="rId18"/>
    <p:sldId id="272" r:id="rId19"/>
    <p:sldId id="273" r:id="rId20"/>
    <p:sldId id="26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91" autoAdjust="0"/>
  </p:normalViewPr>
  <p:slideViewPr>
    <p:cSldViewPr snapToGrid="0">
      <p:cViewPr varScale="1">
        <p:scale>
          <a:sx n="68" d="100"/>
          <a:sy n="68" d="100"/>
        </p:scale>
        <p:origin x="792"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C5E391-92A6-4E5B-B9E0-5012BE627D1E}" type="datetimeFigureOut">
              <a:rPr lang="bg-BG" smtClean="0"/>
              <a:t>14.5.2020 г.</a:t>
            </a:fld>
            <a:endParaRPr lang="bg-BG"/>
          </a:p>
        </p:txBody>
      </p:sp>
      <p:sp>
        <p:nvSpPr>
          <p:cNvPr id="4" name="Контейнер за изображение на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6" name="Контейнер за долния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DD2AD4-5A8B-4F2E-9E7F-E56E86A14B27}" type="slidenum">
              <a:rPr lang="bg-BG" smtClean="0"/>
              <a:t>‹#›</a:t>
            </a:fld>
            <a:endParaRPr lang="bg-BG"/>
          </a:p>
        </p:txBody>
      </p:sp>
    </p:spTree>
    <p:extLst>
      <p:ext uri="{BB962C8B-B14F-4D97-AF65-F5344CB8AC3E}">
        <p14:creationId xmlns:p14="http://schemas.microsoft.com/office/powerpoint/2010/main" val="1990154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5"/>
          </p:nvPr>
        </p:nvSpPr>
        <p:spPr/>
        <p:txBody>
          <a:bodyPr/>
          <a:lstStyle/>
          <a:p>
            <a:fld id="{15DD2AD4-5A8B-4F2E-9E7F-E56E86A14B27}" type="slidenum">
              <a:rPr lang="bg-BG" smtClean="0"/>
              <a:t>1</a:t>
            </a:fld>
            <a:endParaRPr lang="bg-BG" dirty="0"/>
          </a:p>
        </p:txBody>
      </p:sp>
    </p:spTree>
    <p:extLst>
      <p:ext uri="{BB962C8B-B14F-4D97-AF65-F5344CB8AC3E}">
        <p14:creationId xmlns:p14="http://schemas.microsoft.com/office/powerpoint/2010/main" val="1780154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2298794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2601786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15858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D1A75B-B698-4189-BC72-DAC6C808990F}" type="datetimeFigureOut">
              <a:rPr lang="bg-BG" smtClean="0"/>
              <a:t>14.5.2020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394305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D1A75B-B698-4189-BC72-DAC6C808990F}" type="datetimeFigureOut">
              <a:rPr lang="bg-BG" smtClean="0"/>
              <a:t>14.5.2020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2966367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D1A75B-B698-4189-BC72-DAC6C808990F}" type="datetimeFigureOut">
              <a:rPr lang="bg-BG" smtClean="0"/>
              <a:t>14.5.2020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2171528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D1A75B-B698-4189-BC72-DAC6C808990F}" type="datetimeFigureOut">
              <a:rPr lang="bg-BG" smtClean="0"/>
              <a:t>14.5.2020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489259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D1A75B-B698-4189-BC72-DAC6C808990F}" type="datetimeFigureOut">
              <a:rPr lang="bg-BG" smtClean="0"/>
              <a:t>14.5.2020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3337944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D1A75B-B698-4189-BC72-DAC6C808990F}" type="datetimeFigureOut">
              <a:rPr lang="bg-BG" smtClean="0"/>
              <a:t>14.5.2020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3920340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2766251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34347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3378635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3408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2637915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2068007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D1A75B-B698-4189-BC72-DAC6C808990F}" type="datetimeFigureOut">
              <a:rPr lang="bg-BG" smtClean="0"/>
              <a:t>14.5.2020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8FF5CA-6AFA-4F51-9678-DC711692A2F7}" type="slidenum">
              <a:rPr lang="bg-BG" smtClean="0"/>
              <a:t>‹#›</a:t>
            </a:fld>
            <a:endParaRPr lang="bg-BG"/>
          </a:p>
        </p:txBody>
      </p:sp>
    </p:spTree>
    <p:extLst>
      <p:ext uri="{BB962C8B-B14F-4D97-AF65-F5344CB8AC3E}">
        <p14:creationId xmlns:p14="http://schemas.microsoft.com/office/powerpoint/2010/main" val="3321933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AD1A75B-B698-4189-BC72-DAC6C808990F}" type="datetimeFigureOut">
              <a:rPr lang="bg-BG" smtClean="0"/>
              <a:t>14.5.2020 г.</a:t>
            </a:fld>
            <a:endParaRPr lang="bg-BG"/>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E8FF5CA-6AFA-4F51-9678-DC711692A2F7}" type="slidenum">
              <a:rPr lang="bg-BG" smtClean="0"/>
              <a:t>‹#›</a:t>
            </a:fld>
            <a:endParaRPr lang="bg-BG"/>
          </a:p>
        </p:txBody>
      </p:sp>
    </p:spTree>
    <p:extLst>
      <p:ext uri="{BB962C8B-B14F-4D97-AF65-F5344CB8AC3E}">
        <p14:creationId xmlns:p14="http://schemas.microsoft.com/office/powerpoint/2010/main" val="4223119498"/>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7377-C7ED-4623-AC73-CCE908E75614}"/>
              </a:ext>
            </a:extLst>
          </p:cNvPr>
          <p:cNvSpPr>
            <a:spLocks noGrp="1"/>
          </p:cNvSpPr>
          <p:nvPr>
            <p:ph type="ctrTitle"/>
          </p:nvPr>
        </p:nvSpPr>
        <p:spPr>
          <a:xfrm>
            <a:off x="1533378" y="196948"/>
            <a:ext cx="5795890" cy="829995"/>
          </a:xfrm>
        </p:spPr>
        <p:txBody>
          <a:bodyPr/>
          <a:lstStyle/>
          <a:p>
            <a:r>
              <a:rPr lang="bg-BG" dirty="0"/>
              <a:t>ПРЕЗЕНТАЦИЯ</a:t>
            </a:r>
          </a:p>
        </p:txBody>
      </p:sp>
      <p:sp>
        <p:nvSpPr>
          <p:cNvPr id="3" name="Subtitle 2">
            <a:extLst>
              <a:ext uri="{FF2B5EF4-FFF2-40B4-BE49-F238E27FC236}">
                <a16:creationId xmlns:a16="http://schemas.microsoft.com/office/drawing/2014/main" id="{65D5F2E4-7AF0-4E56-9A3C-7D11C6C344B7}"/>
              </a:ext>
            </a:extLst>
          </p:cNvPr>
          <p:cNvSpPr>
            <a:spLocks noGrp="1"/>
          </p:cNvSpPr>
          <p:nvPr>
            <p:ph type="subTitle" idx="1"/>
          </p:nvPr>
        </p:nvSpPr>
        <p:spPr>
          <a:xfrm>
            <a:off x="1674055" y="1294229"/>
            <a:ext cx="7599948" cy="717452"/>
          </a:xfrm>
        </p:spPr>
        <p:txBody>
          <a:bodyPr>
            <a:normAutofit lnSpcReduction="10000"/>
          </a:bodyPr>
          <a:lstStyle/>
          <a:p>
            <a:r>
              <a:rPr lang="bg-BG" dirty="0"/>
              <a:t>Детска градина “Детски свят“</a:t>
            </a:r>
          </a:p>
          <a:p>
            <a:r>
              <a:rPr lang="bg-BG" dirty="0"/>
              <a:t>село Церова кория, община Велико Търново</a:t>
            </a:r>
          </a:p>
        </p:txBody>
      </p:sp>
      <p:pic>
        <p:nvPicPr>
          <p:cNvPr id="5" name="Picture 4">
            <a:extLst>
              <a:ext uri="{FF2B5EF4-FFF2-40B4-BE49-F238E27FC236}">
                <a16:creationId xmlns:a16="http://schemas.microsoft.com/office/drawing/2014/main" id="{DFB29A0B-AFA4-4DE0-AA3C-DCDF63D8A2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8105" y="2215250"/>
            <a:ext cx="3010486" cy="2130430"/>
          </a:xfrm>
          <a:prstGeom prst="rect">
            <a:avLst/>
          </a:prstGeom>
        </p:spPr>
      </p:pic>
      <p:sp>
        <p:nvSpPr>
          <p:cNvPr id="4" name="Текстово поле 3">
            <a:extLst>
              <a:ext uri="{FF2B5EF4-FFF2-40B4-BE49-F238E27FC236}">
                <a16:creationId xmlns:a16="http://schemas.microsoft.com/office/drawing/2014/main" id="{3BE7D204-39C6-4EBA-83E7-BAF9562FD2A1}"/>
              </a:ext>
            </a:extLst>
          </p:cNvPr>
          <p:cNvSpPr txBox="1"/>
          <p:nvPr/>
        </p:nvSpPr>
        <p:spPr>
          <a:xfrm>
            <a:off x="1026942" y="4549249"/>
            <a:ext cx="8247060" cy="2308324"/>
          </a:xfrm>
          <a:prstGeom prst="rect">
            <a:avLst/>
          </a:prstGeom>
          <a:noFill/>
        </p:spPr>
        <p:txBody>
          <a:bodyPr wrap="square" rtlCol="0">
            <a:spAutoFit/>
          </a:bodyPr>
          <a:lstStyle/>
          <a:p>
            <a:r>
              <a:rPr lang="bg-BG" dirty="0"/>
              <a:t>  Детската градина се намира в центъра на селото. В градината има смесени групи, целите и задачите на възпитанието се осъществяват съгласно Закон за предучилищното и училищното образование. Помещенията на детската градина са подходящи за осъществяване на педагогическите ни цели. В двете помещения групите играят и извършват многообразна дейност. Спането и храненето също се извършва в помещението на групата. Детската градина разполага с двор, чието оборудване постоянно се усъвършенства.</a:t>
            </a:r>
          </a:p>
        </p:txBody>
      </p:sp>
    </p:spTree>
    <p:extLst>
      <p:ext uri="{BB962C8B-B14F-4D97-AF65-F5344CB8AC3E}">
        <p14:creationId xmlns:p14="http://schemas.microsoft.com/office/powerpoint/2010/main" val="3101934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7377-C7ED-4623-AC73-CCE908E75614}"/>
              </a:ext>
            </a:extLst>
          </p:cNvPr>
          <p:cNvSpPr>
            <a:spLocks noGrp="1"/>
          </p:cNvSpPr>
          <p:nvPr>
            <p:ph type="title"/>
          </p:nvPr>
        </p:nvSpPr>
        <p:spPr>
          <a:xfrm>
            <a:off x="677334" y="609600"/>
            <a:ext cx="8596668" cy="811237"/>
          </a:xfrm>
        </p:spPr>
        <p:txBody>
          <a:bodyPr/>
          <a:lstStyle/>
          <a:p>
            <a:r>
              <a:rPr lang="bg-BG" dirty="0"/>
              <a:t>              ОБЩА ИНФОРМАЦИЯ</a:t>
            </a:r>
          </a:p>
        </p:txBody>
      </p:sp>
      <p:sp>
        <p:nvSpPr>
          <p:cNvPr id="3" name="Subtitle 2">
            <a:extLst>
              <a:ext uri="{FF2B5EF4-FFF2-40B4-BE49-F238E27FC236}">
                <a16:creationId xmlns:a16="http://schemas.microsoft.com/office/drawing/2014/main" id="{65D5F2E4-7AF0-4E56-9A3C-7D11C6C344B7}"/>
              </a:ext>
            </a:extLst>
          </p:cNvPr>
          <p:cNvSpPr>
            <a:spLocks noGrp="1"/>
          </p:cNvSpPr>
          <p:nvPr>
            <p:ph idx="1"/>
          </p:nvPr>
        </p:nvSpPr>
        <p:spPr>
          <a:xfrm>
            <a:off x="677334" y="1885071"/>
            <a:ext cx="8596668" cy="4156291"/>
          </a:xfrm>
        </p:spPr>
        <p:txBody>
          <a:bodyPr>
            <a:normAutofit lnSpcReduction="10000"/>
          </a:bodyPr>
          <a:lstStyle/>
          <a:p>
            <a:r>
              <a:rPr lang="en-US" dirty="0"/>
              <a:t> </a:t>
            </a:r>
            <a:r>
              <a:rPr lang="ru-RU" dirty="0" err="1"/>
              <a:t>Детска</a:t>
            </a:r>
            <a:r>
              <a:rPr lang="ru-RU" dirty="0"/>
              <a:t> градина в село </a:t>
            </a:r>
            <a:r>
              <a:rPr lang="ru-RU" dirty="0" err="1"/>
              <a:t>Церова</a:t>
            </a:r>
            <a:r>
              <a:rPr lang="ru-RU" dirty="0"/>
              <a:t> </a:t>
            </a:r>
            <a:r>
              <a:rPr lang="ru-RU" dirty="0" err="1"/>
              <a:t>кория</a:t>
            </a:r>
            <a:r>
              <a:rPr lang="ru-RU" dirty="0"/>
              <a:t> се </a:t>
            </a:r>
            <a:r>
              <a:rPr lang="ru-RU" dirty="0" err="1"/>
              <a:t>открива</a:t>
            </a:r>
            <a:r>
              <a:rPr lang="ru-RU" dirty="0"/>
              <a:t> след </a:t>
            </a:r>
            <a:r>
              <a:rPr lang="ru-RU" dirty="0" err="1"/>
              <a:t>създаване</a:t>
            </a:r>
            <a:r>
              <a:rPr lang="ru-RU" dirty="0"/>
              <a:t> на ТКЗС в </a:t>
            </a:r>
            <a:r>
              <a:rPr lang="ru-RU" dirty="0" err="1"/>
              <a:t>селото</a:t>
            </a:r>
            <a:r>
              <a:rPr lang="ru-RU" dirty="0"/>
              <a:t> </a:t>
            </a:r>
            <a:r>
              <a:rPr lang="ru-RU" dirty="0" err="1"/>
              <a:t>през</a:t>
            </a:r>
            <a:r>
              <a:rPr lang="ru-RU" dirty="0"/>
              <a:t> 1956 година. </a:t>
            </a:r>
            <a:r>
              <a:rPr lang="ru-RU" dirty="0" err="1"/>
              <a:t>Първоначално</a:t>
            </a:r>
            <a:r>
              <a:rPr lang="ru-RU" dirty="0"/>
              <a:t> </a:t>
            </a:r>
            <a:r>
              <a:rPr lang="ru-RU" dirty="0" err="1"/>
              <a:t>тя</a:t>
            </a:r>
            <a:r>
              <a:rPr lang="ru-RU" dirty="0"/>
              <a:t> се </a:t>
            </a:r>
            <a:r>
              <a:rPr lang="ru-RU" dirty="0" err="1"/>
              <a:t>помещава</a:t>
            </a:r>
            <a:r>
              <a:rPr lang="ru-RU" dirty="0"/>
              <a:t> в </a:t>
            </a:r>
            <a:r>
              <a:rPr lang="ru-RU" dirty="0" err="1"/>
              <a:t>сградата</a:t>
            </a:r>
            <a:r>
              <a:rPr lang="ru-RU" dirty="0"/>
              <a:t> на </a:t>
            </a:r>
            <a:r>
              <a:rPr lang="ru-RU" dirty="0" err="1"/>
              <a:t>училището</a:t>
            </a:r>
            <a:r>
              <a:rPr lang="ru-RU" dirty="0"/>
              <a:t> и е само сезонна. </a:t>
            </a:r>
            <a:r>
              <a:rPr lang="ru-RU" dirty="0" err="1"/>
              <a:t>През</a:t>
            </a:r>
            <a:r>
              <a:rPr lang="ru-RU" dirty="0"/>
              <a:t> 70-те </a:t>
            </a:r>
            <a:r>
              <a:rPr lang="ru-RU" dirty="0" err="1"/>
              <a:t>години</a:t>
            </a:r>
            <a:r>
              <a:rPr lang="ru-RU" dirty="0"/>
              <a:t> става </a:t>
            </a:r>
            <a:r>
              <a:rPr lang="ru-RU" dirty="0" err="1"/>
              <a:t>целогодишна</a:t>
            </a:r>
            <a:r>
              <a:rPr lang="ru-RU" dirty="0"/>
              <a:t>, но </a:t>
            </a:r>
            <a:r>
              <a:rPr lang="ru-RU" dirty="0" err="1"/>
              <a:t>през</a:t>
            </a:r>
            <a:r>
              <a:rPr lang="ru-RU" dirty="0"/>
              <a:t> </a:t>
            </a:r>
            <a:r>
              <a:rPr lang="ru-RU" dirty="0" err="1"/>
              <a:t>зимата</a:t>
            </a:r>
            <a:r>
              <a:rPr lang="ru-RU" dirty="0"/>
              <a:t> е </a:t>
            </a:r>
            <a:r>
              <a:rPr lang="ru-RU" dirty="0" err="1"/>
              <a:t>полудневна</a:t>
            </a:r>
            <a:r>
              <a:rPr lang="ru-RU" dirty="0"/>
              <a:t>, а само </a:t>
            </a:r>
            <a:r>
              <a:rPr lang="ru-RU" dirty="0" err="1"/>
              <a:t>през</a:t>
            </a:r>
            <a:r>
              <a:rPr lang="ru-RU" dirty="0"/>
              <a:t> </a:t>
            </a:r>
            <a:r>
              <a:rPr lang="ru-RU" dirty="0" err="1"/>
              <a:t>лятото</a:t>
            </a:r>
            <a:r>
              <a:rPr lang="ru-RU" dirty="0"/>
              <a:t> – </a:t>
            </a:r>
            <a:r>
              <a:rPr lang="ru-RU" dirty="0" err="1"/>
              <a:t>целодневна</a:t>
            </a:r>
            <a:r>
              <a:rPr lang="ru-RU" dirty="0"/>
              <a:t>. </a:t>
            </a:r>
            <a:r>
              <a:rPr lang="ru-RU" dirty="0" err="1"/>
              <a:t>През</a:t>
            </a:r>
            <a:r>
              <a:rPr lang="ru-RU" dirty="0"/>
              <a:t> 1973 година се </a:t>
            </a:r>
            <a:r>
              <a:rPr lang="ru-RU" dirty="0" err="1"/>
              <a:t>закупува</a:t>
            </a:r>
            <a:r>
              <a:rPr lang="ru-RU" dirty="0"/>
              <a:t> и </a:t>
            </a:r>
            <a:r>
              <a:rPr lang="ru-RU" dirty="0" err="1"/>
              <a:t>ремонтира</a:t>
            </a:r>
            <a:r>
              <a:rPr lang="ru-RU" dirty="0"/>
              <a:t> </a:t>
            </a:r>
            <a:r>
              <a:rPr lang="ru-RU" dirty="0" err="1"/>
              <a:t>къща</a:t>
            </a:r>
            <a:r>
              <a:rPr lang="ru-RU" dirty="0"/>
              <a:t> и </a:t>
            </a:r>
            <a:r>
              <a:rPr lang="ru-RU" dirty="0" err="1"/>
              <a:t>детската</a:t>
            </a:r>
            <a:r>
              <a:rPr lang="ru-RU" dirty="0"/>
              <a:t> градина става </a:t>
            </a:r>
            <a:r>
              <a:rPr lang="ru-RU" dirty="0" err="1"/>
              <a:t>самостоятелна</a:t>
            </a:r>
            <a:r>
              <a:rPr lang="ru-RU" dirty="0"/>
              <a:t> и </a:t>
            </a:r>
            <a:r>
              <a:rPr lang="ru-RU" dirty="0" err="1"/>
              <a:t>целодневна</a:t>
            </a:r>
            <a:r>
              <a:rPr lang="ru-RU" dirty="0"/>
              <a:t>. След </a:t>
            </a:r>
            <a:r>
              <a:rPr lang="ru-RU" dirty="0" err="1"/>
              <a:t>закриването</a:t>
            </a:r>
            <a:r>
              <a:rPr lang="ru-RU" dirty="0"/>
              <a:t> на </a:t>
            </a:r>
            <a:r>
              <a:rPr lang="ru-RU" dirty="0" err="1"/>
              <a:t>детските</a:t>
            </a:r>
            <a:r>
              <a:rPr lang="ru-RU" dirty="0"/>
              <a:t> </a:t>
            </a:r>
            <a:r>
              <a:rPr lang="ru-RU" dirty="0" err="1"/>
              <a:t>градини</a:t>
            </a:r>
            <a:r>
              <a:rPr lang="ru-RU" dirty="0"/>
              <a:t> в </a:t>
            </a:r>
            <a:r>
              <a:rPr lang="ru-RU" dirty="0" err="1"/>
              <a:t>съседните</a:t>
            </a:r>
            <a:r>
              <a:rPr lang="ru-RU" dirty="0"/>
              <a:t> </a:t>
            </a:r>
            <a:r>
              <a:rPr lang="ru-RU" dirty="0" err="1"/>
              <a:t>населени</a:t>
            </a:r>
            <a:r>
              <a:rPr lang="ru-RU" dirty="0"/>
              <a:t> места, </a:t>
            </a:r>
            <a:r>
              <a:rPr lang="ru-RU" dirty="0" err="1"/>
              <a:t>сега</a:t>
            </a:r>
            <a:r>
              <a:rPr lang="ru-RU" dirty="0"/>
              <a:t> я </a:t>
            </a:r>
            <a:r>
              <a:rPr lang="ru-RU" dirty="0" err="1"/>
              <a:t>посещават</a:t>
            </a:r>
            <a:r>
              <a:rPr lang="ru-RU" dirty="0"/>
              <a:t> </a:t>
            </a:r>
            <a:r>
              <a:rPr lang="ru-RU" dirty="0" err="1"/>
              <a:t>деца</a:t>
            </a:r>
            <a:r>
              <a:rPr lang="ru-RU" dirty="0"/>
              <a:t> от </a:t>
            </a:r>
            <a:r>
              <a:rPr lang="ru-RU" dirty="0" err="1"/>
              <a:t>четири</a:t>
            </a:r>
            <a:r>
              <a:rPr lang="ru-RU" dirty="0"/>
              <a:t> села. </a:t>
            </a:r>
            <a:r>
              <a:rPr lang="en-US" dirty="0"/>
              <a:t>В </a:t>
            </a:r>
            <a:r>
              <a:rPr lang="en-US" dirty="0" err="1"/>
              <a:t>периода</a:t>
            </a:r>
            <a:r>
              <a:rPr lang="en-US" dirty="0"/>
              <a:t> </a:t>
            </a:r>
            <a:r>
              <a:rPr lang="en-US" dirty="0" err="1"/>
              <a:t>от</a:t>
            </a:r>
            <a:r>
              <a:rPr lang="en-US" dirty="0"/>
              <a:t> 5 </a:t>
            </a:r>
            <a:r>
              <a:rPr lang="en-US" dirty="0" err="1"/>
              <a:t>до</a:t>
            </a:r>
            <a:r>
              <a:rPr lang="en-US" dirty="0"/>
              <a:t> 19 </a:t>
            </a:r>
            <a:r>
              <a:rPr lang="en-US" dirty="0" err="1"/>
              <a:t>август</a:t>
            </a:r>
            <a:r>
              <a:rPr lang="en-US" dirty="0"/>
              <a:t> 2015 </a:t>
            </a:r>
            <a:r>
              <a:rPr lang="en-US" dirty="0" err="1"/>
              <a:t>година</a:t>
            </a:r>
            <a:r>
              <a:rPr lang="en-US" dirty="0"/>
              <a:t> </a:t>
            </a:r>
            <a:r>
              <a:rPr lang="en-US" dirty="0" err="1"/>
              <a:t>по</a:t>
            </a:r>
            <a:r>
              <a:rPr lang="en-US" dirty="0"/>
              <a:t> </a:t>
            </a:r>
            <a:r>
              <a:rPr lang="en-US" dirty="0" err="1"/>
              <a:t>проект</a:t>
            </a:r>
            <a:r>
              <a:rPr lang="en-US" dirty="0"/>
              <a:t> </a:t>
            </a:r>
            <a:r>
              <a:rPr lang="en-US" dirty="0" err="1"/>
              <a:t>за</a:t>
            </a:r>
            <a:r>
              <a:rPr lang="en-US" dirty="0"/>
              <a:t> </a:t>
            </a:r>
            <a:r>
              <a:rPr lang="en-US" dirty="0" err="1"/>
              <a:t>хуманитарна</a:t>
            </a:r>
            <a:r>
              <a:rPr lang="en-US" dirty="0"/>
              <a:t> </a:t>
            </a:r>
            <a:r>
              <a:rPr lang="en-US" dirty="0" err="1"/>
              <a:t>помощ</a:t>
            </a:r>
            <a:r>
              <a:rPr lang="en-US" dirty="0"/>
              <a:t> </a:t>
            </a:r>
            <a:r>
              <a:rPr lang="en-US" dirty="0" err="1"/>
              <a:t>към</a:t>
            </a:r>
            <a:r>
              <a:rPr lang="en-US" dirty="0"/>
              <a:t> </a:t>
            </a:r>
            <a:r>
              <a:rPr lang="en-US" dirty="0" err="1"/>
              <a:t>посолството</a:t>
            </a:r>
            <a:r>
              <a:rPr lang="en-US" dirty="0"/>
              <a:t> </a:t>
            </a:r>
            <a:r>
              <a:rPr lang="en-US" dirty="0" err="1"/>
              <a:t>на</a:t>
            </a:r>
            <a:r>
              <a:rPr lang="en-US" dirty="0"/>
              <a:t> СА</a:t>
            </a:r>
            <a:r>
              <a:rPr lang="bg-BG" dirty="0"/>
              <a:t>Щ</a:t>
            </a:r>
            <a:r>
              <a:rPr lang="en-US" dirty="0"/>
              <a:t> </a:t>
            </a:r>
            <a:r>
              <a:rPr lang="bg-BG" dirty="0"/>
              <a:t>се извърши</a:t>
            </a:r>
            <a:r>
              <a:rPr lang="en-US" dirty="0"/>
              <a:t> </a:t>
            </a:r>
            <a:r>
              <a:rPr lang="en-US" dirty="0" err="1"/>
              <a:t>основен</a:t>
            </a:r>
            <a:r>
              <a:rPr lang="en-US" dirty="0"/>
              <a:t> </a:t>
            </a:r>
            <a:r>
              <a:rPr lang="en-US" dirty="0" err="1"/>
              <a:t>ремонт</a:t>
            </a:r>
            <a:r>
              <a:rPr lang="en-US" dirty="0"/>
              <a:t> </a:t>
            </a:r>
            <a:r>
              <a:rPr lang="en-US" dirty="0" err="1"/>
              <a:t>на</a:t>
            </a:r>
            <a:r>
              <a:rPr lang="en-US" dirty="0"/>
              <a:t> </a:t>
            </a:r>
            <a:r>
              <a:rPr lang="en-US" dirty="0" err="1"/>
              <a:t>банята</a:t>
            </a:r>
            <a:r>
              <a:rPr lang="en-US" dirty="0"/>
              <a:t> и </a:t>
            </a:r>
            <a:r>
              <a:rPr lang="en-US" dirty="0" err="1"/>
              <a:t>тоалетните</a:t>
            </a:r>
            <a:r>
              <a:rPr lang="en-US" dirty="0"/>
              <a:t> </a:t>
            </a:r>
            <a:r>
              <a:rPr lang="en-US" dirty="0" err="1"/>
              <a:t>на</a:t>
            </a:r>
            <a:r>
              <a:rPr lang="en-US" dirty="0"/>
              <a:t> </a:t>
            </a:r>
            <a:r>
              <a:rPr lang="en-US" dirty="0" err="1"/>
              <a:t>децата</a:t>
            </a:r>
            <a:r>
              <a:rPr lang="en-US" dirty="0"/>
              <a:t> – </a:t>
            </a:r>
            <a:r>
              <a:rPr lang="en-US" dirty="0" err="1"/>
              <a:t>поставяне</a:t>
            </a:r>
            <a:r>
              <a:rPr lang="en-US" dirty="0"/>
              <a:t> </a:t>
            </a:r>
            <a:r>
              <a:rPr lang="en-US" dirty="0" err="1"/>
              <a:t>на</a:t>
            </a:r>
            <a:r>
              <a:rPr lang="en-US" dirty="0"/>
              <a:t> </a:t>
            </a:r>
            <a:r>
              <a:rPr lang="en-US" dirty="0" err="1"/>
              <a:t>теракот</a:t>
            </a:r>
            <a:r>
              <a:rPr lang="en-US" dirty="0"/>
              <a:t>, </a:t>
            </a:r>
            <a:r>
              <a:rPr lang="en-US" dirty="0" err="1"/>
              <a:t>вентилация</a:t>
            </a:r>
            <a:r>
              <a:rPr lang="en-US" dirty="0"/>
              <a:t> и </a:t>
            </a:r>
            <a:r>
              <a:rPr lang="en-US" dirty="0" err="1"/>
              <a:t>конвектор</a:t>
            </a:r>
            <a:r>
              <a:rPr lang="en-US" dirty="0"/>
              <a:t>, </a:t>
            </a:r>
            <a:r>
              <a:rPr lang="en-US" dirty="0" err="1"/>
              <a:t>закупуване</a:t>
            </a:r>
            <a:r>
              <a:rPr lang="en-US" dirty="0"/>
              <a:t> и </a:t>
            </a:r>
            <a:r>
              <a:rPr lang="en-US" dirty="0" err="1"/>
              <a:t>монтиране</a:t>
            </a:r>
            <a:r>
              <a:rPr lang="en-US" dirty="0"/>
              <a:t> </a:t>
            </a:r>
            <a:r>
              <a:rPr lang="en-US" dirty="0" err="1"/>
              <a:t>на</a:t>
            </a:r>
            <a:r>
              <a:rPr lang="en-US" dirty="0"/>
              <a:t> </a:t>
            </a:r>
            <a:r>
              <a:rPr lang="en-US" dirty="0" err="1"/>
              <a:t>нов</a:t>
            </a:r>
            <a:r>
              <a:rPr lang="en-US" dirty="0"/>
              <a:t> </a:t>
            </a:r>
            <a:r>
              <a:rPr lang="en-US" dirty="0" err="1"/>
              <a:t>бойлер</a:t>
            </a:r>
            <a:r>
              <a:rPr lang="en-US" dirty="0"/>
              <a:t>, </a:t>
            </a:r>
            <a:r>
              <a:rPr lang="en-US" dirty="0" err="1"/>
              <a:t>освежаване</a:t>
            </a:r>
            <a:r>
              <a:rPr lang="en-US" dirty="0"/>
              <a:t> </a:t>
            </a:r>
            <a:r>
              <a:rPr lang="en-US" dirty="0" err="1"/>
              <a:t>на</a:t>
            </a:r>
            <a:r>
              <a:rPr lang="en-US" dirty="0"/>
              <a:t> </a:t>
            </a:r>
            <a:r>
              <a:rPr lang="en-US" dirty="0" err="1"/>
              <a:t>стените</a:t>
            </a:r>
            <a:r>
              <a:rPr lang="en-US" dirty="0"/>
              <a:t> и </a:t>
            </a:r>
            <a:r>
              <a:rPr lang="en-US" dirty="0" err="1"/>
              <a:t>таваните</a:t>
            </a:r>
            <a:r>
              <a:rPr lang="en-US" dirty="0"/>
              <a:t> в </a:t>
            </a:r>
            <a:r>
              <a:rPr lang="en-US" dirty="0" err="1"/>
              <a:t>занималнята</a:t>
            </a:r>
            <a:r>
              <a:rPr lang="en-US" dirty="0"/>
              <a:t>, </a:t>
            </a:r>
            <a:r>
              <a:rPr lang="en-US" dirty="0" err="1"/>
              <a:t>поставяне</a:t>
            </a:r>
            <a:r>
              <a:rPr lang="en-US" dirty="0"/>
              <a:t> </a:t>
            </a:r>
            <a:r>
              <a:rPr lang="en-US" dirty="0" err="1"/>
              <a:t>на</a:t>
            </a:r>
            <a:r>
              <a:rPr lang="en-US" dirty="0"/>
              <a:t> </a:t>
            </a:r>
            <a:r>
              <a:rPr lang="en-US" dirty="0" err="1"/>
              <a:t>два</a:t>
            </a:r>
            <a:r>
              <a:rPr lang="en-US" dirty="0"/>
              <a:t> </a:t>
            </a:r>
            <a:r>
              <a:rPr lang="en-US" dirty="0" err="1"/>
              <a:t>климатика</a:t>
            </a:r>
            <a:r>
              <a:rPr lang="en-US" dirty="0"/>
              <a:t> в </a:t>
            </a:r>
            <a:r>
              <a:rPr lang="en-US" dirty="0" err="1"/>
              <a:t>спалнята</a:t>
            </a:r>
            <a:r>
              <a:rPr lang="en-US" dirty="0"/>
              <a:t> и </a:t>
            </a:r>
            <a:r>
              <a:rPr lang="en-US" dirty="0" err="1"/>
              <a:t>занималнята</a:t>
            </a:r>
            <a:r>
              <a:rPr lang="en-US" dirty="0"/>
              <a:t>, </a:t>
            </a:r>
            <a:r>
              <a:rPr lang="en-US" dirty="0" err="1"/>
              <a:t>подмяна</a:t>
            </a:r>
            <a:r>
              <a:rPr lang="en-US" dirty="0"/>
              <a:t> </a:t>
            </a:r>
            <a:r>
              <a:rPr lang="en-US" dirty="0" err="1"/>
              <a:t>на</a:t>
            </a:r>
            <a:r>
              <a:rPr lang="en-US" dirty="0"/>
              <a:t> </a:t>
            </a:r>
            <a:r>
              <a:rPr lang="en-US" dirty="0" err="1"/>
              <a:t>електрическото</a:t>
            </a:r>
            <a:r>
              <a:rPr lang="en-US" dirty="0"/>
              <a:t> </a:t>
            </a:r>
            <a:r>
              <a:rPr lang="en-US" dirty="0" err="1"/>
              <a:t>табло</a:t>
            </a:r>
            <a:r>
              <a:rPr lang="en-US" dirty="0"/>
              <a:t>, </a:t>
            </a:r>
            <a:r>
              <a:rPr lang="en-US" dirty="0" err="1"/>
              <a:t>поставяне</a:t>
            </a:r>
            <a:r>
              <a:rPr lang="en-US" dirty="0"/>
              <a:t> </a:t>
            </a:r>
            <a:r>
              <a:rPr lang="en-US" dirty="0" err="1"/>
              <a:t>на</a:t>
            </a:r>
            <a:r>
              <a:rPr lang="en-US" dirty="0"/>
              <a:t> </a:t>
            </a:r>
            <a:r>
              <a:rPr lang="en-US" dirty="0" err="1"/>
              <a:t>нови</a:t>
            </a:r>
            <a:r>
              <a:rPr lang="en-US" dirty="0"/>
              <a:t> </a:t>
            </a:r>
            <a:r>
              <a:rPr lang="en-US" dirty="0" err="1"/>
              <a:t>капаци</a:t>
            </a:r>
            <a:r>
              <a:rPr lang="en-US" dirty="0"/>
              <a:t> </a:t>
            </a:r>
            <a:r>
              <a:rPr lang="en-US" dirty="0" err="1"/>
              <a:t>на</a:t>
            </a:r>
            <a:r>
              <a:rPr lang="en-US" dirty="0"/>
              <a:t> </a:t>
            </a:r>
            <a:r>
              <a:rPr lang="en-US" dirty="0" err="1"/>
              <a:t>водопроводните</a:t>
            </a:r>
            <a:r>
              <a:rPr lang="en-US" dirty="0"/>
              <a:t> </a:t>
            </a:r>
            <a:r>
              <a:rPr lang="en-US" dirty="0" err="1"/>
              <a:t>шахти</a:t>
            </a:r>
            <a:r>
              <a:rPr lang="en-US" dirty="0"/>
              <a:t> и </a:t>
            </a:r>
            <a:r>
              <a:rPr lang="en-US" dirty="0" err="1"/>
              <a:t>външния</a:t>
            </a:r>
            <a:r>
              <a:rPr lang="en-US" dirty="0"/>
              <a:t> </a:t>
            </a:r>
            <a:r>
              <a:rPr lang="en-US" dirty="0" err="1"/>
              <a:t>кладенец</a:t>
            </a:r>
            <a:r>
              <a:rPr lang="en-US" dirty="0"/>
              <a:t>. </a:t>
            </a:r>
            <a:r>
              <a:rPr lang="en-US" dirty="0" err="1"/>
              <a:t>Поставени</a:t>
            </a:r>
            <a:r>
              <a:rPr lang="en-US" dirty="0"/>
              <a:t> </a:t>
            </a:r>
            <a:r>
              <a:rPr lang="en-US" dirty="0" err="1"/>
              <a:t>са</a:t>
            </a:r>
            <a:r>
              <a:rPr lang="en-US" dirty="0"/>
              <a:t> </a:t>
            </a:r>
            <a:r>
              <a:rPr lang="en-US" dirty="0" err="1"/>
              <a:t>нови</a:t>
            </a:r>
            <a:r>
              <a:rPr lang="en-US" dirty="0"/>
              <a:t> </a:t>
            </a:r>
            <a:r>
              <a:rPr lang="en-US" dirty="0" err="1"/>
              <a:t>осветителни</a:t>
            </a:r>
            <a:r>
              <a:rPr lang="en-US" dirty="0"/>
              <a:t> </a:t>
            </a:r>
            <a:r>
              <a:rPr lang="en-US" dirty="0" err="1"/>
              <a:t>тела</a:t>
            </a:r>
            <a:r>
              <a:rPr lang="en-US" dirty="0"/>
              <a:t> с </a:t>
            </a:r>
            <a:r>
              <a:rPr lang="en-US" dirty="0" err="1"/>
              <a:t>вентилатори</a:t>
            </a:r>
            <a:r>
              <a:rPr lang="en-US" dirty="0"/>
              <a:t>. </a:t>
            </a:r>
            <a:r>
              <a:rPr lang="en-US" dirty="0" err="1"/>
              <a:t>Стените</a:t>
            </a:r>
            <a:r>
              <a:rPr lang="en-US" dirty="0"/>
              <a:t> в </a:t>
            </a:r>
            <a:r>
              <a:rPr lang="en-US" dirty="0" err="1"/>
              <a:t>занималнята</a:t>
            </a:r>
            <a:r>
              <a:rPr lang="en-US" dirty="0"/>
              <a:t> </a:t>
            </a:r>
            <a:r>
              <a:rPr lang="en-US" dirty="0" err="1"/>
              <a:t>бяха</a:t>
            </a:r>
            <a:r>
              <a:rPr lang="en-US" dirty="0"/>
              <a:t> </a:t>
            </a:r>
            <a:r>
              <a:rPr lang="en-US" dirty="0" err="1"/>
              <a:t>покрити</a:t>
            </a:r>
            <a:r>
              <a:rPr lang="en-US" dirty="0"/>
              <a:t> с </a:t>
            </a:r>
            <a:r>
              <a:rPr lang="en-US" dirty="0" err="1"/>
              <a:t>весели</a:t>
            </a:r>
            <a:r>
              <a:rPr lang="en-US" dirty="0"/>
              <a:t> </a:t>
            </a:r>
            <a:r>
              <a:rPr lang="en-US" dirty="0" err="1"/>
              <a:t>детски</a:t>
            </a:r>
            <a:r>
              <a:rPr lang="en-US" dirty="0"/>
              <a:t> </a:t>
            </a:r>
            <a:r>
              <a:rPr lang="en-US" dirty="0" err="1"/>
              <a:t>герои</a:t>
            </a:r>
            <a:r>
              <a:rPr lang="en-US" dirty="0"/>
              <a:t>. </a:t>
            </a:r>
            <a:r>
              <a:rPr lang="en-US" dirty="0" err="1"/>
              <a:t>Бяха</a:t>
            </a:r>
            <a:r>
              <a:rPr lang="en-US" dirty="0"/>
              <a:t> </a:t>
            </a:r>
            <a:r>
              <a:rPr lang="en-US" dirty="0" err="1"/>
              <a:t>освежени</a:t>
            </a:r>
            <a:r>
              <a:rPr lang="en-US" dirty="0"/>
              <a:t> и </a:t>
            </a:r>
            <a:r>
              <a:rPr lang="en-US" dirty="0" err="1"/>
              <a:t>уредите</a:t>
            </a:r>
            <a:r>
              <a:rPr lang="en-US" dirty="0"/>
              <a:t> </a:t>
            </a:r>
            <a:r>
              <a:rPr lang="en-US" dirty="0" err="1"/>
              <a:t>на</a:t>
            </a:r>
            <a:r>
              <a:rPr lang="en-US" dirty="0"/>
              <a:t> </a:t>
            </a:r>
            <a:r>
              <a:rPr lang="en-US" dirty="0" err="1"/>
              <a:t>откритата</a:t>
            </a:r>
            <a:r>
              <a:rPr lang="en-US" dirty="0"/>
              <a:t> </a:t>
            </a:r>
            <a:r>
              <a:rPr lang="en-US" dirty="0" err="1"/>
              <a:t>площадка</a:t>
            </a:r>
            <a:r>
              <a:rPr lang="bg-BG" dirty="0"/>
              <a:t>.</a:t>
            </a:r>
          </a:p>
          <a:p>
            <a:endParaRPr lang="bg-BG" dirty="0"/>
          </a:p>
        </p:txBody>
      </p:sp>
    </p:spTree>
    <p:extLst>
      <p:ext uri="{BB962C8B-B14F-4D97-AF65-F5344CB8AC3E}">
        <p14:creationId xmlns:p14="http://schemas.microsoft.com/office/powerpoint/2010/main" val="123087859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7377-C7ED-4623-AC73-CCE908E75614}"/>
              </a:ext>
            </a:extLst>
          </p:cNvPr>
          <p:cNvSpPr>
            <a:spLocks noGrp="1"/>
          </p:cNvSpPr>
          <p:nvPr>
            <p:ph type="title"/>
          </p:nvPr>
        </p:nvSpPr>
        <p:spPr>
          <a:xfrm>
            <a:off x="677334" y="281354"/>
            <a:ext cx="8596668" cy="1139483"/>
          </a:xfrm>
        </p:spPr>
        <p:txBody>
          <a:bodyPr>
            <a:normAutofit/>
          </a:bodyPr>
          <a:lstStyle/>
          <a:p>
            <a:pPr algn="ctr"/>
            <a:r>
              <a:rPr lang="bg-BG" dirty="0"/>
              <a:t>        </a:t>
            </a:r>
            <a:r>
              <a:rPr lang="bg-BG" sz="3100" dirty="0"/>
              <a:t>Специфични характеристики</a:t>
            </a:r>
            <a:br>
              <a:rPr lang="bg-BG" sz="3100" dirty="0"/>
            </a:br>
            <a:r>
              <a:rPr lang="bg-BG" sz="3100" dirty="0"/>
              <a:t>          на детската градина</a:t>
            </a:r>
          </a:p>
        </p:txBody>
      </p:sp>
      <p:sp>
        <p:nvSpPr>
          <p:cNvPr id="3" name="Subtitle 2">
            <a:extLst>
              <a:ext uri="{FF2B5EF4-FFF2-40B4-BE49-F238E27FC236}">
                <a16:creationId xmlns:a16="http://schemas.microsoft.com/office/drawing/2014/main" id="{65D5F2E4-7AF0-4E56-9A3C-7D11C6C344B7}"/>
              </a:ext>
            </a:extLst>
          </p:cNvPr>
          <p:cNvSpPr>
            <a:spLocks noGrp="1"/>
          </p:cNvSpPr>
          <p:nvPr>
            <p:ph idx="1"/>
          </p:nvPr>
        </p:nvSpPr>
        <p:spPr>
          <a:xfrm>
            <a:off x="562709" y="1631852"/>
            <a:ext cx="8711294" cy="5092505"/>
          </a:xfrm>
        </p:spPr>
        <p:txBody>
          <a:bodyPr>
            <a:normAutofit/>
          </a:bodyPr>
          <a:lstStyle/>
          <a:p>
            <a:pPr marL="0" indent="0">
              <a:buNone/>
            </a:pPr>
            <a:r>
              <a:rPr lang="bg-BG" dirty="0"/>
              <a:t> </a:t>
            </a:r>
            <a:r>
              <a:rPr lang="en-US" dirty="0" err="1"/>
              <a:t>Детската</a:t>
            </a:r>
            <a:r>
              <a:rPr lang="en-US" dirty="0"/>
              <a:t> </a:t>
            </a:r>
            <a:r>
              <a:rPr lang="en-US" dirty="0" err="1"/>
              <a:t>градина</a:t>
            </a:r>
            <a:r>
              <a:rPr lang="en-US" dirty="0"/>
              <a:t> е </a:t>
            </a:r>
            <a:r>
              <a:rPr lang="en-US" dirty="0" err="1"/>
              <a:t>първото</a:t>
            </a:r>
            <a:r>
              <a:rPr lang="en-US" dirty="0"/>
              <a:t> </a:t>
            </a:r>
            <a:r>
              <a:rPr lang="en-US" dirty="0" err="1"/>
              <a:t>стъпало</a:t>
            </a:r>
            <a:r>
              <a:rPr lang="en-US" dirty="0"/>
              <a:t> </a:t>
            </a:r>
            <a:r>
              <a:rPr lang="en-US" dirty="0" err="1"/>
              <a:t>на</a:t>
            </a:r>
            <a:r>
              <a:rPr lang="en-US" dirty="0"/>
              <a:t> </a:t>
            </a:r>
            <a:r>
              <a:rPr lang="en-US" dirty="0" err="1"/>
              <a:t>образователната</a:t>
            </a:r>
            <a:r>
              <a:rPr lang="en-US" dirty="0"/>
              <a:t> </a:t>
            </a:r>
            <a:r>
              <a:rPr lang="en-US" dirty="0" err="1"/>
              <a:t>система</a:t>
            </a:r>
            <a:r>
              <a:rPr lang="en-US" dirty="0"/>
              <a:t>. </a:t>
            </a:r>
            <a:r>
              <a:rPr lang="en-US" dirty="0" err="1"/>
              <a:t>Като</a:t>
            </a:r>
            <a:r>
              <a:rPr lang="en-US" dirty="0"/>
              <a:t> </a:t>
            </a:r>
            <a:r>
              <a:rPr lang="en-US" dirty="0" err="1"/>
              <a:t>място</a:t>
            </a:r>
            <a:r>
              <a:rPr lang="en-US" dirty="0"/>
              <a:t> </a:t>
            </a:r>
            <a:r>
              <a:rPr lang="en-US" dirty="0" err="1"/>
              <a:t>за</a:t>
            </a:r>
            <a:r>
              <a:rPr lang="en-US" dirty="0"/>
              <a:t> </a:t>
            </a:r>
            <a:r>
              <a:rPr lang="en-US" dirty="0" err="1"/>
              <a:t>възпитание</a:t>
            </a:r>
            <a:r>
              <a:rPr lang="en-US" dirty="0"/>
              <a:t> </a:t>
            </a:r>
            <a:r>
              <a:rPr lang="bg-BG" dirty="0"/>
              <a:t>нашата</a:t>
            </a:r>
            <a:r>
              <a:rPr lang="en-US" dirty="0"/>
              <a:t> </a:t>
            </a:r>
            <a:r>
              <a:rPr lang="en-US" dirty="0" err="1"/>
              <a:t>детска</a:t>
            </a:r>
            <a:r>
              <a:rPr lang="en-US" dirty="0"/>
              <a:t> </a:t>
            </a:r>
            <a:r>
              <a:rPr lang="en-US" dirty="0" err="1"/>
              <a:t>градина</a:t>
            </a:r>
            <a:r>
              <a:rPr lang="en-US" dirty="0"/>
              <a:t>  е </a:t>
            </a:r>
            <a:r>
              <a:rPr lang="en-US" dirty="0" err="1"/>
              <a:t>място</a:t>
            </a:r>
            <a:r>
              <a:rPr lang="en-US" dirty="0"/>
              <a:t> </a:t>
            </a:r>
            <a:r>
              <a:rPr lang="en-US" dirty="0" err="1"/>
              <a:t>за</a:t>
            </a:r>
            <a:r>
              <a:rPr lang="en-US" dirty="0"/>
              <a:t> </a:t>
            </a:r>
            <a:r>
              <a:rPr lang="en-US" dirty="0" err="1"/>
              <a:t>обич</a:t>
            </a:r>
            <a:r>
              <a:rPr lang="en-US" dirty="0"/>
              <a:t>, </a:t>
            </a:r>
            <a:r>
              <a:rPr lang="en-US" dirty="0" err="1"/>
              <a:t>доверие</a:t>
            </a:r>
            <a:r>
              <a:rPr lang="en-US" dirty="0"/>
              <a:t>, </a:t>
            </a:r>
            <a:r>
              <a:rPr lang="en-US" dirty="0" err="1"/>
              <a:t>търпение</a:t>
            </a:r>
            <a:r>
              <a:rPr lang="en-US" dirty="0"/>
              <a:t> и </a:t>
            </a:r>
            <a:r>
              <a:rPr lang="en-US" dirty="0" err="1"/>
              <a:t>справедливост</a:t>
            </a:r>
            <a:r>
              <a:rPr lang="en-US" dirty="0"/>
              <a:t>. В </a:t>
            </a:r>
            <a:r>
              <a:rPr lang="en-US" dirty="0" err="1"/>
              <a:t>нашата</a:t>
            </a:r>
            <a:r>
              <a:rPr lang="en-US" dirty="0"/>
              <a:t> </a:t>
            </a:r>
            <a:r>
              <a:rPr lang="en-US" dirty="0" err="1"/>
              <a:t>детска</a:t>
            </a:r>
            <a:r>
              <a:rPr lang="en-US" dirty="0"/>
              <a:t> </a:t>
            </a:r>
            <a:r>
              <a:rPr lang="en-US" dirty="0" err="1"/>
              <a:t>градина</a:t>
            </a:r>
            <a:r>
              <a:rPr lang="en-US" dirty="0"/>
              <a:t> </a:t>
            </a:r>
            <a:r>
              <a:rPr lang="en-US" dirty="0" err="1"/>
              <a:t>цари</a:t>
            </a:r>
            <a:r>
              <a:rPr lang="en-US" dirty="0"/>
              <a:t> </a:t>
            </a:r>
            <a:r>
              <a:rPr lang="en-US" dirty="0" err="1"/>
              <a:t>семейна</a:t>
            </a:r>
            <a:r>
              <a:rPr lang="en-US" dirty="0"/>
              <a:t> </a:t>
            </a:r>
            <a:r>
              <a:rPr lang="en-US" dirty="0" err="1"/>
              <a:t>атмосфера</a:t>
            </a:r>
            <a:r>
              <a:rPr lang="en-US" dirty="0"/>
              <a:t>, а </a:t>
            </a:r>
            <a:r>
              <a:rPr lang="en-US" dirty="0" err="1"/>
              <a:t>чрез</a:t>
            </a:r>
            <a:r>
              <a:rPr lang="en-US" dirty="0"/>
              <a:t> </a:t>
            </a:r>
            <a:r>
              <a:rPr lang="en-US" dirty="0" err="1"/>
              <a:t>различните</a:t>
            </a:r>
            <a:r>
              <a:rPr lang="en-US" dirty="0"/>
              <a:t> </a:t>
            </a:r>
            <a:r>
              <a:rPr lang="en-US" dirty="0" err="1"/>
              <a:t>дейности</a:t>
            </a:r>
            <a:r>
              <a:rPr lang="en-US" dirty="0"/>
              <a:t> у </a:t>
            </a:r>
            <a:r>
              <a:rPr lang="en-US" dirty="0" err="1"/>
              <a:t>децата</a:t>
            </a:r>
            <a:r>
              <a:rPr lang="en-US" dirty="0"/>
              <a:t> </a:t>
            </a:r>
            <a:r>
              <a:rPr lang="en-US" dirty="0" err="1"/>
              <a:t>се</a:t>
            </a:r>
            <a:r>
              <a:rPr lang="en-US" dirty="0"/>
              <a:t> </a:t>
            </a:r>
            <a:r>
              <a:rPr lang="en-US" dirty="0" err="1"/>
              <a:t>формира</a:t>
            </a:r>
            <a:r>
              <a:rPr lang="en-US" dirty="0"/>
              <a:t> </a:t>
            </a:r>
            <a:r>
              <a:rPr lang="en-US" dirty="0" err="1"/>
              <a:t>съзнание</a:t>
            </a:r>
            <a:r>
              <a:rPr lang="en-US" dirty="0"/>
              <a:t> </a:t>
            </a:r>
            <a:r>
              <a:rPr lang="en-US" dirty="0" err="1"/>
              <a:t>за</a:t>
            </a:r>
            <a:r>
              <a:rPr lang="en-US" dirty="0"/>
              <a:t> </a:t>
            </a:r>
            <a:r>
              <a:rPr lang="en-US" dirty="0" err="1"/>
              <a:t>принадлежност</a:t>
            </a:r>
            <a:r>
              <a:rPr lang="en-US" dirty="0"/>
              <a:t> </a:t>
            </a:r>
            <a:r>
              <a:rPr lang="en-US" dirty="0" err="1"/>
              <a:t>към</a:t>
            </a:r>
            <a:r>
              <a:rPr lang="en-US" dirty="0"/>
              <a:t> </a:t>
            </a:r>
            <a:r>
              <a:rPr lang="en-US" dirty="0" err="1"/>
              <a:t>българското</a:t>
            </a:r>
            <a:r>
              <a:rPr lang="en-US" dirty="0"/>
              <a:t>, </a:t>
            </a:r>
            <a:r>
              <a:rPr lang="en-US" dirty="0" err="1"/>
              <a:t>както</a:t>
            </a:r>
            <a:r>
              <a:rPr lang="en-US" dirty="0"/>
              <a:t> и </a:t>
            </a:r>
            <a:r>
              <a:rPr lang="en-US" dirty="0" err="1"/>
              <a:t>съответните</a:t>
            </a:r>
            <a:r>
              <a:rPr lang="en-US" dirty="0"/>
              <a:t> </a:t>
            </a:r>
            <a:r>
              <a:rPr lang="en-US" dirty="0" err="1"/>
              <a:t>форми</a:t>
            </a:r>
            <a:r>
              <a:rPr lang="en-US" dirty="0"/>
              <a:t> и </a:t>
            </a:r>
            <a:r>
              <a:rPr lang="en-US" dirty="0" err="1"/>
              <a:t>култура</a:t>
            </a:r>
            <a:r>
              <a:rPr lang="en-US" dirty="0"/>
              <a:t> </a:t>
            </a:r>
            <a:r>
              <a:rPr lang="en-US" dirty="0" err="1"/>
              <a:t>на</a:t>
            </a:r>
            <a:r>
              <a:rPr lang="en-US" dirty="0"/>
              <a:t> </a:t>
            </a:r>
            <a:r>
              <a:rPr lang="en-US" dirty="0" err="1"/>
              <a:t>поведение</a:t>
            </a:r>
            <a:r>
              <a:rPr lang="en-US" dirty="0"/>
              <a:t>. </a:t>
            </a:r>
            <a:r>
              <a:rPr lang="en-US" dirty="0" err="1"/>
              <a:t>Семейството</a:t>
            </a:r>
            <a:r>
              <a:rPr lang="en-US" dirty="0"/>
              <a:t> и </a:t>
            </a:r>
            <a:r>
              <a:rPr lang="en-US" dirty="0" err="1"/>
              <a:t>детската</a:t>
            </a:r>
            <a:r>
              <a:rPr lang="en-US" dirty="0"/>
              <a:t> </a:t>
            </a:r>
            <a:r>
              <a:rPr lang="en-US" dirty="0" err="1"/>
              <a:t>градина</a:t>
            </a:r>
            <a:r>
              <a:rPr lang="en-US" dirty="0"/>
              <a:t> </a:t>
            </a:r>
            <a:r>
              <a:rPr lang="en-US" dirty="0" err="1"/>
              <a:t>вземат</a:t>
            </a:r>
            <a:r>
              <a:rPr lang="en-US" dirty="0"/>
              <a:t> </a:t>
            </a:r>
            <a:r>
              <a:rPr lang="en-US" dirty="0" err="1"/>
              <a:t>активно</a:t>
            </a:r>
            <a:r>
              <a:rPr lang="en-US" dirty="0"/>
              <a:t> </a:t>
            </a:r>
            <a:r>
              <a:rPr lang="en-US" dirty="0" err="1"/>
              <a:t>участие</a:t>
            </a:r>
            <a:r>
              <a:rPr lang="en-US" dirty="0"/>
              <a:t> </a:t>
            </a:r>
            <a:r>
              <a:rPr lang="en-US" dirty="0" err="1"/>
              <a:t>във</a:t>
            </a:r>
            <a:r>
              <a:rPr lang="en-US" dirty="0"/>
              <a:t> </a:t>
            </a:r>
            <a:r>
              <a:rPr lang="en-US" dirty="0" err="1"/>
              <a:t>възпитанието</a:t>
            </a:r>
            <a:r>
              <a:rPr lang="en-US" dirty="0"/>
              <a:t> </a:t>
            </a:r>
            <a:r>
              <a:rPr lang="en-US" dirty="0" err="1"/>
              <a:t>на</a:t>
            </a:r>
            <a:r>
              <a:rPr lang="en-US" dirty="0"/>
              <a:t> </a:t>
            </a:r>
            <a:r>
              <a:rPr lang="en-US" dirty="0" err="1"/>
              <a:t>децата</a:t>
            </a:r>
            <a:r>
              <a:rPr lang="en-US" dirty="0"/>
              <a:t> в </a:t>
            </a:r>
            <a:r>
              <a:rPr lang="en-US" dirty="0" err="1"/>
              <a:t>ежедневието</a:t>
            </a:r>
            <a:r>
              <a:rPr lang="en-US" dirty="0"/>
              <a:t>, </a:t>
            </a:r>
            <a:r>
              <a:rPr lang="en-US" dirty="0" err="1"/>
              <a:t>на</a:t>
            </a:r>
            <a:r>
              <a:rPr lang="en-US" dirty="0"/>
              <a:t> </a:t>
            </a:r>
            <a:r>
              <a:rPr lang="en-US" dirty="0" err="1"/>
              <a:t>празниците</a:t>
            </a:r>
            <a:r>
              <a:rPr lang="en-US" dirty="0"/>
              <a:t> и </a:t>
            </a:r>
            <a:r>
              <a:rPr lang="en-US" dirty="0" err="1"/>
              <a:t>мероприятията</a:t>
            </a:r>
            <a:r>
              <a:rPr lang="en-US" dirty="0"/>
              <a:t> </a:t>
            </a:r>
            <a:r>
              <a:rPr lang="en-US" dirty="0" err="1"/>
              <a:t>като</a:t>
            </a:r>
            <a:r>
              <a:rPr lang="en-US" dirty="0"/>
              <a:t> </a:t>
            </a:r>
            <a:r>
              <a:rPr lang="en-US" dirty="0" err="1"/>
              <a:t>равноправни</a:t>
            </a:r>
            <a:r>
              <a:rPr lang="en-US" dirty="0"/>
              <a:t> </a:t>
            </a:r>
            <a:r>
              <a:rPr lang="en-US" dirty="0" err="1"/>
              <a:t>партньори</a:t>
            </a:r>
            <a:r>
              <a:rPr lang="en-US" dirty="0"/>
              <a:t>.</a:t>
            </a:r>
            <a:endParaRPr lang="bg-BG" dirty="0"/>
          </a:p>
          <a:p>
            <a:pPr marL="0" indent="0">
              <a:buNone/>
            </a:pPr>
            <a:r>
              <a:rPr lang="en-US" dirty="0" err="1"/>
              <a:t>Задача</a:t>
            </a:r>
            <a:r>
              <a:rPr lang="en-US" dirty="0"/>
              <a:t> </a:t>
            </a:r>
            <a:r>
              <a:rPr lang="en-US" dirty="0" err="1"/>
              <a:t>на</a:t>
            </a:r>
            <a:r>
              <a:rPr lang="en-US" dirty="0"/>
              <a:t> </a:t>
            </a:r>
            <a:r>
              <a:rPr lang="en-US" dirty="0" err="1"/>
              <a:t>възпитанието</a:t>
            </a:r>
            <a:r>
              <a:rPr lang="en-US" dirty="0"/>
              <a:t> в </a:t>
            </a:r>
            <a:r>
              <a:rPr lang="en-US" dirty="0" err="1"/>
              <a:t>детската</a:t>
            </a:r>
            <a:r>
              <a:rPr lang="en-US" dirty="0"/>
              <a:t> </a:t>
            </a:r>
            <a:r>
              <a:rPr lang="en-US" dirty="0" err="1"/>
              <a:t>градина</a:t>
            </a:r>
            <a:r>
              <a:rPr lang="en-US" dirty="0"/>
              <a:t> е </a:t>
            </a:r>
            <a:r>
              <a:rPr lang="en-US" dirty="0" err="1"/>
              <a:t>да</a:t>
            </a:r>
            <a:r>
              <a:rPr lang="en-US" dirty="0"/>
              <a:t> </a:t>
            </a:r>
            <a:r>
              <a:rPr lang="en-US" dirty="0" err="1"/>
              <a:t>отговаря</a:t>
            </a:r>
            <a:r>
              <a:rPr lang="en-US" dirty="0"/>
              <a:t> </a:t>
            </a:r>
            <a:r>
              <a:rPr lang="en-US" dirty="0" err="1"/>
              <a:t>на</a:t>
            </a:r>
            <a:r>
              <a:rPr lang="en-US" dirty="0"/>
              <a:t> </a:t>
            </a:r>
            <a:r>
              <a:rPr lang="en-US" dirty="0" err="1"/>
              <a:t>физическите</a:t>
            </a:r>
            <a:r>
              <a:rPr lang="en-US" dirty="0"/>
              <a:t> и </a:t>
            </a:r>
            <a:r>
              <a:rPr lang="en-US" dirty="0" err="1"/>
              <a:t>духовните</a:t>
            </a:r>
            <a:r>
              <a:rPr lang="en-US" dirty="0"/>
              <a:t> </a:t>
            </a:r>
            <a:r>
              <a:rPr lang="en-US" dirty="0" err="1"/>
              <a:t>потребности</a:t>
            </a:r>
            <a:r>
              <a:rPr lang="en-US" dirty="0"/>
              <a:t> </a:t>
            </a:r>
            <a:r>
              <a:rPr lang="en-US" dirty="0" err="1"/>
              <a:t>на</a:t>
            </a:r>
            <a:r>
              <a:rPr lang="en-US" dirty="0"/>
              <a:t> </a:t>
            </a:r>
            <a:r>
              <a:rPr lang="en-US" dirty="0" err="1"/>
              <a:t>децата</a:t>
            </a:r>
            <a:r>
              <a:rPr lang="en-US" dirty="0"/>
              <a:t> в </a:t>
            </a:r>
            <a:r>
              <a:rPr lang="en-US" dirty="0" err="1"/>
              <a:t>доучилищна</a:t>
            </a:r>
            <a:r>
              <a:rPr lang="en-US" dirty="0"/>
              <a:t> </a:t>
            </a:r>
            <a:r>
              <a:rPr lang="en-US" dirty="0" err="1"/>
              <a:t>възраст</a:t>
            </a:r>
            <a:r>
              <a:rPr lang="en-US" dirty="0"/>
              <a:t>, </a:t>
            </a:r>
            <a:r>
              <a:rPr lang="en-US" dirty="0" err="1"/>
              <a:t>осигурявайки</a:t>
            </a:r>
            <a:r>
              <a:rPr lang="en-US" dirty="0"/>
              <a:t>: </a:t>
            </a:r>
            <a:endParaRPr lang="bg-BG" dirty="0"/>
          </a:p>
          <a:p>
            <a:pPr marL="0" indent="0">
              <a:buNone/>
            </a:pPr>
            <a:r>
              <a:rPr lang="en-US" dirty="0"/>
              <a:t>• </a:t>
            </a:r>
            <a:r>
              <a:rPr lang="en-US" dirty="0" err="1"/>
              <a:t>здравословен</a:t>
            </a:r>
            <a:r>
              <a:rPr lang="en-US" dirty="0"/>
              <a:t> </a:t>
            </a:r>
            <a:r>
              <a:rPr lang="en-US" dirty="0" err="1"/>
              <a:t>начин</a:t>
            </a:r>
            <a:r>
              <a:rPr lang="en-US" dirty="0"/>
              <a:t> </a:t>
            </a:r>
            <a:r>
              <a:rPr lang="en-US" dirty="0" err="1"/>
              <a:t>на</a:t>
            </a:r>
            <a:r>
              <a:rPr lang="en-US" dirty="0"/>
              <a:t> </a:t>
            </a:r>
            <a:r>
              <a:rPr lang="en-US" dirty="0" err="1"/>
              <a:t>живот</a:t>
            </a:r>
            <a:r>
              <a:rPr lang="en-US" dirty="0"/>
              <a:t> </a:t>
            </a:r>
            <a:endParaRPr lang="bg-BG" dirty="0"/>
          </a:p>
          <a:p>
            <a:pPr marL="0" indent="0">
              <a:buNone/>
            </a:pPr>
            <a:r>
              <a:rPr lang="en-US" dirty="0"/>
              <a:t>• </a:t>
            </a:r>
            <a:r>
              <a:rPr lang="en-US" dirty="0" err="1"/>
              <a:t>емоционално</a:t>
            </a:r>
            <a:r>
              <a:rPr lang="en-US" dirty="0"/>
              <a:t> </a:t>
            </a:r>
            <a:r>
              <a:rPr lang="en-US" dirty="0" err="1"/>
              <a:t>развитие</a:t>
            </a:r>
            <a:r>
              <a:rPr lang="en-US" dirty="0"/>
              <a:t> и </a:t>
            </a:r>
            <a:r>
              <a:rPr lang="en-US" dirty="0" err="1"/>
              <a:t>социализация</a:t>
            </a:r>
            <a:r>
              <a:rPr lang="en-US" dirty="0"/>
              <a:t> </a:t>
            </a:r>
            <a:endParaRPr lang="bg-BG" dirty="0"/>
          </a:p>
          <a:p>
            <a:pPr marL="0" indent="0">
              <a:buNone/>
            </a:pPr>
            <a:r>
              <a:rPr lang="en-US" dirty="0"/>
              <a:t>• </a:t>
            </a:r>
            <a:r>
              <a:rPr lang="en-US" dirty="0" err="1"/>
              <a:t>интелектуално</a:t>
            </a:r>
            <a:r>
              <a:rPr lang="en-US" dirty="0"/>
              <a:t> </a:t>
            </a:r>
            <a:r>
              <a:rPr lang="en-US" dirty="0" err="1"/>
              <a:t>развитие</a:t>
            </a:r>
            <a:r>
              <a:rPr lang="en-US" dirty="0"/>
              <a:t> и </a:t>
            </a:r>
            <a:r>
              <a:rPr lang="en-US" dirty="0" err="1"/>
              <a:t>възпитание</a:t>
            </a:r>
            <a:endParaRPr lang="bg-BG" dirty="0"/>
          </a:p>
          <a:p>
            <a:pPr marL="0" indent="0">
              <a:buNone/>
            </a:pPr>
            <a:endParaRPr lang="bg-BG" i="1" dirty="0">
              <a:solidFill>
                <a:schemeClr val="tx1"/>
              </a:solidFill>
            </a:endParaRPr>
          </a:p>
          <a:p>
            <a:pPr marL="0" indent="0">
              <a:buNone/>
            </a:pPr>
            <a:endParaRPr lang="bg-BG" dirty="0"/>
          </a:p>
          <a:p>
            <a:pPr marL="0" indent="0">
              <a:buNone/>
            </a:pPr>
            <a:endParaRPr lang="bg-BG" dirty="0"/>
          </a:p>
        </p:txBody>
      </p:sp>
    </p:spTree>
    <p:extLst>
      <p:ext uri="{BB962C8B-B14F-4D97-AF65-F5344CB8AC3E}">
        <p14:creationId xmlns:p14="http://schemas.microsoft.com/office/powerpoint/2010/main" val="3980824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B8875-2713-42BC-BB19-5F7E0B241B5C}"/>
              </a:ext>
            </a:extLst>
          </p:cNvPr>
          <p:cNvSpPr>
            <a:spLocks noGrp="1"/>
          </p:cNvSpPr>
          <p:nvPr>
            <p:ph type="title"/>
          </p:nvPr>
        </p:nvSpPr>
        <p:spPr>
          <a:xfrm>
            <a:off x="677334" y="379829"/>
            <a:ext cx="8596668" cy="717452"/>
          </a:xfrm>
        </p:spPr>
        <p:txBody>
          <a:bodyPr/>
          <a:lstStyle/>
          <a:p>
            <a:pPr algn="ctr"/>
            <a:r>
              <a:rPr lang="bg-BG" dirty="0"/>
              <a:t>Работа по проект</a:t>
            </a:r>
          </a:p>
        </p:txBody>
      </p:sp>
      <p:sp>
        <p:nvSpPr>
          <p:cNvPr id="3" name="Content Placeholder 2">
            <a:extLst>
              <a:ext uri="{FF2B5EF4-FFF2-40B4-BE49-F238E27FC236}">
                <a16:creationId xmlns:a16="http://schemas.microsoft.com/office/drawing/2014/main" id="{3D1E6222-0C19-43D1-AF65-B90114140DC9}"/>
              </a:ext>
            </a:extLst>
          </p:cNvPr>
          <p:cNvSpPr>
            <a:spLocks noGrp="1"/>
          </p:cNvSpPr>
          <p:nvPr>
            <p:ph idx="1"/>
          </p:nvPr>
        </p:nvSpPr>
        <p:spPr>
          <a:xfrm>
            <a:off x="677334" y="2602497"/>
            <a:ext cx="8596668" cy="4107785"/>
          </a:xfrm>
        </p:spPr>
        <p:txBody>
          <a:bodyPr>
            <a:normAutofit/>
          </a:bodyPr>
          <a:lstStyle/>
          <a:p>
            <a:pPr marL="0" indent="0">
              <a:buNone/>
            </a:pPr>
            <a:endParaRPr lang="bg-BG" dirty="0"/>
          </a:p>
          <a:p>
            <a:r>
              <a:rPr lang="bg-BG" dirty="0"/>
              <a:t> От 16.10.2019г. Детската градина участва с </a:t>
            </a:r>
            <a:r>
              <a:rPr lang="en-US" dirty="0"/>
              <a:t>ГРУП</a:t>
            </a:r>
            <a:r>
              <a:rPr lang="bg-BG" dirty="0"/>
              <a:t>А  </a:t>
            </a:r>
            <a:r>
              <a:rPr lang="en-US" dirty="0"/>
              <a:t>,</a:t>
            </a:r>
            <a:r>
              <a:rPr lang="bg-BG" dirty="0"/>
              <a:t>,ПРИКАЗКА“ </a:t>
            </a:r>
            <a:r>
              <a:rPr lang="en-US" b="1" dirty="0" err="1"/>
              <a:t>по</a:t>
            </a:r>
            <a:r>
              <a:rPr lang="en-US" b="1" dirty="0"/>
              <a:t> </a:t>
            </a:r>
            <a:r>
              <a:rPr lang="en-US" b="1" dirty="0" err="1"/>
              <a:t>проект</a:t>
            </a:r>
            <a:r>
              <a:rPr lang="en-US" b="1" dirty="0"/>
              <a:t> BG05M2ОP001-3.005-0004 „</a:t>
            </a:r>
            <a:r>
              <a:rPr lang="en-US" b="1" dirty="0" err="1"/>
              <a:t>Активно</a:t>
            </a:r>
            <a:r>
              <a:rPr lang="en-US" b="1" dirty="0"/>
              <a:t> </a:t>
            </a:r>
            <a:r>
              <a:rPr lang="en-US" b="1" dirty="0" err="1"/>
              <a:t>приобщаване</a:t>
            </a:r>
            <a:r>
              <a:rPr lang="en-US" b="1" dirty="0"/>
              <a:t> в </a:t>
            </a:r>
            <a:r>
              <a:rPr lang="en-US" b="1" dirty="0" err="1"/>
              <a:t>системата</a:t>
            </a:r>
            <a:r>
              <a:rPr lang="en-US" b="1" dirty="0"/>
              <a:t> </a:t>
            </a:r>
            <a:r>
              <a:rPr lang="en-US" b="1" dirty="0" err="1"/>
              <a:t>на</a:t>
            </a:r>
            <a:r>
              <a:rPr lang="en-US" b="1" dirty="0"/>
              <a:t> </a:t>
            </a:r>
            <a:r>
              <a:rPr lang="en-US" b="1" dirty="0" err="1"/>
              <a:t>предучилищното</a:t>
            </a:r>
            <a:r>
              <a:rPr lang="en-US" b="1" dirty="0"/>
              <a:t> </a:t>
            </a:r>
            <a:r>
              <a:rPr lang="en-US" b="1" dirty="0" err="1"/>
              <a:t>образование</a:t>
            </a:r>
            <a:r>
              <a:rPr lang="en-US" b="1" dirty="0"/>
              <a:t>“</a:t>
            </a:r>
            <a:r>
              <a:rPr lang="bg-BG" b="1" dirty="0"/>
              <a:t> </a:t>
            </a:r>
            <a:r>
              <a:rPr lang="en-US" dirty="0" err="1"/>
              <a:t>Проектът</a:t>
            </a:r>
            <a:r>
              <a:rPr lang="en-US" dirty="0"/>
              <a:t> </a:t>
            </a:r>
            <a:r>
              <a:rPr lang="en-US" dirty="0" err="1"/>
              <a:t>цели</a:t>
            </a:r>
            <a:r>
              <a:rPr lang="en-US" dirty="0"/>
              <a:t> </a:t>
            </a:r>
            <a:r>
              <a:rPr lang="en-US" dirty="0" err="1"/>
              <a:t>разширяване</a:t>
            </a:r>
            <a:r>
              <a:rPr lang="en-US" dirty="0"/>
              <a:t> </a:t>
            </a:r>
            <a:r>
              <a:rPr lang="en-US" dirty="0" err="1"/>
              <a:t>на</a:t>
            </a:r>
            <a:r>
              <a:rPr lang="en-US" dirty="0"/>
              <a:t> </a:t>
            </a:r>
            <a:r>
              <a:rPr lang="en-US" dirty="0" err="1"/>
              <a:t>достъпа</a:t>
            </a:r>
            <a:r>
              <a:rPr lang="en-US" dirty="0"/>
              <a:t> </a:t>
            </a:r>
            <a:r>
              <a:rPr lang="en-US" dirty="0" err="1"/>
              <a:t>до</a:t>
            </a:r>
            <a:r>
              <a:rPr lang="en-US" dirty="0"/>
              <a:t> </a:t>
            </a:r>
            <a:r>
              <a:rPr lang="en-US" dirty="0" err="1"/>
              <a:t>предучилищно</a:t>
            </a:r>
            <a:r>
              <a:rPr lang="en-US" dirty="0"/>
              <a:t> </a:t>
            </a:r>
            <a:r>
              <a:rPr lang="en-US" dirty="0" err="1"/>
              <a:t>образование</a:t>
            </a:r>
            <a:r>
              <a:rPr lang="en-US" dirty="0"/>
              <a:t> </a:t>
            </a:r>
            <a:r>
              <a:rPr lang="en-US" dirty="0" err="1"/>
              <a:t>на</a:t>
            </a:r>
            <a:r>
              <a:rPr lang="en-US" dirty="0"/>
              <a:t> </a:t>
            </a:r>
            <a:r>
              <a:rPr lang="en-US" dirty="0" err="1"/>
              <a:t>децата</a:t>
            </a:r>
            <a:r>
              <a:rPr lang="en-US" dirty="0"/>
              <a:t> </a:t>
            </a:r>
            <a:r>
              <a:rPr lang="en-US" dirty="0" err="1"/>
              <a:t>от</a:t>
            </a:r>
            <a:r>
              <a:rPr lang="en-US" dirty="0"/>
              <a:t> </a:t>
            </a:r>
            <a:r>
              <a:rPr lang="en-US" dirty="0" err="1"/>
              <a:t>уязвими</a:t>
            </a:r>
            <a:r>
              <a:rPr lang="en-US" dirty="0"/>
              <a:t> </a:t>
            </a:r>
            <a:r>
              <a:rPr lang="en-US" dirty="0" err="1"/>
              <a:t>групи</a:t>
            </a:r>
            <a:r>
              <a:rPr lang="en-US" dirty="0"/>
              <a:t> и </a:t>
            </a:r>
            <a:r>
              <a:rPr lang="en-US" dirty="0" err="1"/>
              <a:t>живеещи</a:t>
            </a:r>
            <a:r>
              <a:rPr lang="en-US" dirty="0"/>
              <a:t> в </a:t>
            </a:r>
            <a:r>
              <a:rPr lang="en-US" dirty="0" err="1"/>
              <a:t>бедност</a:t>
            </a:r>
            <a:r>
              <a:rPr lang="en-US" dirty="0"/>
              <a:t>.</a:t>
            </a:r>
            <a:r>
              <a:rPr lang="bg-BG" dirty="0"/>
              <a:t> </a:t>
            </a:r>
            <a:r>
              <a:rPr lang="en-US" dirty="0" err="1"/>
              <a:t>Проектът</a:t>
            </a:r>
            <a:r>
              <a:rPr lang="en-US" dirty="0"/>
              <a:t> </a:t>
            </a:r>
            <a:r>
              <a:rPr lang="en-US" dirty="0" err="1"/>
              <a:t>предвижда</a:t>
            </a:r>
            <a:r>
              <a:rPr lang="en-US" dirty="0"/>
              <a:t> </a:t>
            </a:r>
            <a:r>
              <a:rPr lang="en-US" dirty="0" err="1"/>
              <a:t>набор</a:t>
            </a:r>
            <a:r>
              <a:rPr lang="en-US" dirty="0"/>
              <a:t> </a:t>
            </a:r>
            <a:r>
              <a:rPr lang="en-US" dirty="0" err="1"/>
              <a:t>от</a:t>
            </a:r>
            <a:r>
              <a:rPr lang="en-US" dirty="0"/>
              <a:t> </a:t>
            </a:r>
            <a:r>
              <a:rPr lang="en-US" dirty="0" err="1"/>
              <a:t>мерки</a:t>
            </a:r>
            <a:r>
              <a:rPr lang="en-US" dirty="0"/>
              <a:t> - </a:t>
            </a:r>
            <a:r>
              <a:rPr lang="en-US" dirty="0" err="1"/>
              <a:t>предоставяне</a:t>
            </a:r>
            <a:r>
              <a:rPr lang="en-US" dirty="0"/>
              <a:t> </a:t>
            </a:r>
            <a:r>
              <a:rPr lang="en-US" dirty="0" err="1"/>
              <a:t>на</a:t>
            </a:r>
            <a:r>
              <a:rPr lang="en-US" dirty="0"/>
              <a:t> </a:t>
            </a:r>
            <a:r>
              <a:rPr lang="en-US" dirty="0" err="1"/>
              <a:t>допълнително</a:t>
            </a:r>
            <a:r>
              <a:rPr lang="en-US" dirty="0"/>
              <a:t> </a:t>
            </a:r>
            <a:r>
              <a:rPr lang="en-US" dirty="0" err="1"/>
              <a:t>обучение</a:t>
            </a:r>
            <a:r>
              <a:rPr lang="en-US" dirty="0"/>
              <a:t> </a:t>
            </a:r>
            <a:r>
              <a:rPr lang="en-US" dirty="0" err="1"/>
              <a:t>по</a:t>
            </a:r>
            <a:r>
              <a:rPr lang="en-US" dirty="0"/>
              <a:t> </a:t>
            </a:r>
            <a:r>
              <a:rPr lang="en-US" dirty="0" err="1"/>
              <a:t>български</a:t>
            </a:r>
            <a:r>
              <a:rPr lang="en-US" dirty="0"/>
              <a:t> </a:t>
            </a:r>
            <a:r>
              <a:rPr lang="en-US" dirty="0" err="1"/>
              <a:t>език</a:t>
            </a:r>
            <a:r>
              <a:rPr lang="en-US" dirty="0"/>
              <a:t> </a:t>
            </a:r>
            <a:r>
              <a:rPr lang="en-US" dirty="0" err="1"/>
              <a:t>за</a:t>
            </a:r>
            <a:r>
              <a:rPr lang="en-US" dirty="0"/>
              <a:t> </a:t>
            </a:r>
            <a:r>
              <a:rPr lang="en-US" dirty="0" err="1"/>
              <a:t>децата</a:t>
            </a:r>
            <a:r>
              <a:rPr lang="en-US" dirty="0"/>
              <a:t> с </a:t>
            </a:r>
            <a:r>
              <a:rPr lang="en-US" dirty="0" err="1"/>
              <a:t>различен</a:t>
            </a:r>
            <a:r>
              <a:rPr lang="en-US" dirty="0"/>
              <a:t> </a:t>
            </a:r>
            <a:r>
              <a:rPr lang="en-US" dirty="0" err="1"/>
              <a:t>майчин</a:t>
            </a:r>
            <a:r>
              <a:rPr lang="en-US" dirty="0"/>
              <a:t> </a:t>
            </a:r>
            <a:r>
              <a:rPr lang="en-US" dirty="0" err="1"/>
              <a:t>език</a:t>
            </a:r>
            <a:r>
              <a:rPr lang="en-US" dirty="0"/>
              <a:t> </a:t>
            </a:r>
            <a:r>
              <a:rPr lang="en-US" dirty="0" err="1"/>
              <a:t>като</a:t>
            </a:r>
            <a:r>
              <a:rPr lang="en-US" dirty="0"/>
              <a:t> </a:t>
            </a:r>
            <a:r>
              <a:rPr lang="en-US" dirty="0" err="1"/>
              <a:t>ефективно</a:t>
            </a:r>
            <a:r>
              <a:rPr lang="en-US" dirty="0"/>
              <a:t> </a:t>
            </a:r>
            <a:r>
              <a:rPr lang="en-US" dirty="0" err="1"/>
              <a:t>средство</a:t>
            </a:r>
            <a:r>
              <a:rPr lang="en-US" dirty="0"/>
              <a:t> </a:t>
            </a:r>
            <a:r>
              <a:rPr lang="en-US" dirty="0" err="1"/>
              <a:t>за</a:t>
            </a:r>
            <a:r>
              <a:rPr lang="en-US" dirty="0"/>
              <a:t> </a:t>
            </a:r>
            <a:r>
              <a:rPr lang="en-US" dirty="0" err="1"/>
              <a:t>социално</a:t>
            </a:r>
            <a:r>
              <a:rPr lang="en-US" dirty="0"/>
              <a:t> </a:t>
            </a:r>
            <a:r>
              <a:rPr lang="en-US" dirty="0" err="1"/>
              <a:t>приобщаване</a:t>
            </a:r>
            <a:r>
              <a:rPr lang="en-US" dirty="0"/>
              <a:t> в </a:t>
            </a:r>
            <a:r>
              <a:rPr lang="en-US" dirty="0" err="1"/>
              <a:t>групата</a:t>
            </a:r>
            <a:r>
              <a:rPr lang="en-US" dirty="0"/>
              <a:t> </a:t>
            </a:r>
            <a:r>
              <a:rPr lang="en-US" dirty="0" err="1"/>
              <a:t>на</a:t>
            </a:r>
            <a:r>
              <a:rPr lang="en-US" dirty="0"/>
              <a:t> </a:t>
            </a:r>
            <a:r>
              <a:rPr lang="en-US" dirty="0" err="1"/>
              <a:t>връстниците</a:t>
            </a:r>
            <a:r>
              <a:rPr lang="en-US" dirty="0"/>
              <a:t>, </a:t>
            </a:r>
            <a:r>
              <a:rPr lang="en-US" dirty="0" err="1"/>
              <a:t>изплащане</a:t>
            </a:r>
            <a:r>
              <a:rPr lang="en-US" dirty="0"/>
              <a:t> </a:t>
            </a:r>
            <a:r>
              <a:rPr lang="en-US" dirty="0" err="1"/>
              <a:t>на</a:t>
            </a:r>
            <a:r>
              <a:rPr lang="en-US" dirty="0"/>
              <a:t> </a:t>
            </a:r>
            <a:r>
              <a:rPr lang="en-US" dirty="0" err="1"/>
              <a:t>такси</a:t>
            </a:r>
            <a:r>
              <a:rPr lang="en-US" dirty="0"/>
              <a:t> </a:t>
            </a:r>
            <a:r>
              <a:rPr lang="en-US" dirty="0" err="1"/>
              <a:t>за</a:t>
            </a:r>
            <a:r>
              <a:rPr lang="en-US" dirty="0"/>
              <a:t> </a:t>
            </a:r>
            <a:r>
              <a:rPr lang="en-US" dirty="0" err="1"/>
              <a:t>посещаване</a:t>
            </a:r>
            <a:r>
              <a:rPr lang="en-US" dirty="0"/>
              <a:t> </a:t>
            </a:r>
            <a:r>
              <a:rPr lang="en-US" dirty="0" err="1"/>
              <a:t>на</a:t>
            </a:r>
            <a:r>
              <a:rPr lang="en-US" dirty="0"/>
              <a:t> </a:t>
            </a:r>
            <a:r>
              <a:rPr lang="en-US" dirty="0" err="1"/>
              <a:t>целодневна</a:t>
            </a:r>
            <a:r>
              <a:rPr lang="en-US" dirty="0"/>
              <a:t> </a:t>
            </a:r>
            <a:r>
              <a:rPr lang="en-US" dirty="0" err="1"/>
              <a:t>детска</a:t>
            </a:r>
            <a:r>
              <a:rPr lang="en-US" dirty="0"/>
              <a:t> </a:t>
            </a:r>
            <a:r>
              <a:rPr lang="en-US" dirty="0" err="1"/>
              <a:t>градина</a:t>
            </a:r>
            <a:r>
              <a:rPr lang="en-US" dirty="0"/>
              <a:t> </a:t>
            </a:r>
            <a:r>
              <a:rPr lang="en-US" dirty="0" err="1"/>
              <a:t>като</a:t>
            </a:r>
            <a:r>
              <a:rPr lang="en-US" dirty="0"/>
              <a:t> </a:t>
            </a:r>
            <a:r>
              <a:rPr lang="en-US" dirty="0" err="1"/>
              <a:t>преодоляване</a:t>
            </a:r>
            <a:r>
              <a:rPr lang="en-US" dirty="0"/>
              <a:t> </a:t>
            </a:r>
            <a:r>
              <a:rPr lang="en-US" dirty="0" err="1"/>
              <a:t>на</a:t>
            </a:r>
            <a:r>
              <a:rPr lang="en-US" dirty="0"/>
              <a:t> </a:t>
            </a:r>
            <a:r>
              <a:rPr lang="en-US" dirty="0" err="1"/>
              <a:t>икономически</a:t>
            </a:r>
            <a:r>
              <a:rPr lang="en-US" dirty="0"/>
              <a:t> </a:t>
            </a:r>
            <a:r>
              <a:rPr lang="en-US" dirty="0" err="1"/>
              <a:t>бариери</a:t>
            </a:r>
            <a:r>
              <a:rPr lang="en-US" dirty="0"/>
              <a:t> </a:t>
            </a:r>
            <a:r>
              <a:rPr lang="en-US" dirty="0" err="1"/>
              <a:t>за</a:t>
            </a:r>
            <a:r>
              <a:rPr lang="en-US" dirty="0"/>
              <a:t> </a:t>
            </a:r>
            <a:r>
              <a:rPr lang="en-US" dirty="0" err="1"/>
              <a:t>включване</a:t>
            </a:r>
            <a:r>
              <a:rPr lang="en-US" dirty="0"/>
              <a:t> и </a:t>
            </a:r>
            <a:r>
              <a:rPr lang="en-US" dirty="0" err="1"/>
              <a:t>премахване</a:t>
            </a:r>
            <a:r>
              <a:rPr lang="en-US" dirty="0"/>
              <a:t> </a:t>
            </a:r>
            <a:r>
              <a:rPr lang="en-US" dirty="0" err="1"/>
              <a:t>на</a:t>
            </a:r>
            <a:r>
              <a:rPr lang="en-US" dirty="0"/>
              <a:t> </a:t>
            </a:r>
            <a:r>
              <a:rPr lang="en-US" dirty="0" err="1"/>
              <a:t>една</a:t>
            </a:r>
            <a:r>
              <a:rPr lang="en-US" dirty="0"/>
              <a:t> </a:t>
            </a:r>
            <a:r>
              <a:rPr lang="en-US" dirty="0" err="1"/>
              <a:t>от</a:t>
            </a:r>
            <a:r>
              <a:rPr lang="en-US" dirty="0"/>
              <a:t> </a:t>
            </a:r>
            <a:r>
              <a:rPr lang="en-US" dirty="0" err="1"/>
              <a:t>най-значимите</a:t>
            </a:r>
            <a:r>
              <a:rPr lang="en-US" dirty="0"/>
              <a:t> </a:t>
            </a:r>
            <a:r>
              <a:rPr lang="en-US" dirty="0" err="1"/>
              <a:t>причини</a:t>
            </a:r>
            <a:r>
              <a:rPr lang="en-US" dirty="0"/>
              <a:t> </a:t>
            </a:r>
            <a:r>
              <a:rPr lang="en-US" dirty="0" err="1"/>
              <a:t>за</a:t>
            </a:r>
            <a:r>
              <a:rPr lang="en-US" dirty="0"/>
              <a:t> </a:t>
            </a:r>
            <a:r>
              <a:rPr lang="en-US" dirty="0" err="1"/>
              <a:t>неучастие</a:t>
            </a:r>
            <a:r>
              <a:rPr lang="en-US" dirty="0"/>
              <a:t> в </a:t>
            </a:r>
            <a:r>
              <a:rPr lang="en-US" dirty="0" err="1"/>
              <a:t>предучилищно</a:t>
            </a:r>
            <a:r>
              <a:rPr lang="en-US" dirty="0"/>
              <a:t> </a:t>
            </a:r>
            <a:r>
              <a:rPr lang="en-US" dirty="0" err="1"/>
              <a:t>образование</a:t>
            </a:r>
            <a:r>
              <a:rPr lang="en-US" dirty="0"/>
              <a:t>, </a:t>
            </a:r>
            <a:r>
              <a:rPr lang="en-US" dirty="0" err="1"/>
              <a:t>мотивация</a:t>
            </a:r>
            <a:r>
              <a:rPr lang="en-US" dirty="0"/>
              <a:t> </a:t>
            </a:r>
            <a:r>
              <a:rPr lang="en-US" dirty="0" err="1"/>
              <a:t>на</a:t>
            </a:r>
            <a:r>
              <a:rPr lang="en-US" dirty="0"/>
              <a:t> </a:t>
            </a:r>
            <a:r>
              <a:rPr lang="en-US" dirty="0" err="1"/>
              <a:t>родителите</a:t>
            </a:r>
            <a:r>
              <a:rPr lang="en-US" dirty="0"/>
              <a:t> </a:t>
            </a:r>
            <a:r>
              <a:rPr lang="en-US" dirty="0" err="1"/>
              <a:t>за</a:t>
            </a:r>
            <a:r>
              <a:rPr lang="en-US" dirty="0"/>
              <a:t> </a:t>
            </a:r>
            <a:r>
              <a:rPr lang="en-US" dirty="0" err="1"/>
              <a:t>активно</a:t>
            </a:r>
            <a:r>
              <a:rPr lang="en-US" dirty="0"/>
              <a:t> </a:t>
            </a:r>
            <a:r>
              <a:rPr lang="en-US" dirty="0" err="1"/>
              <a:t>сътрудничество</a:t>
            </a:r>
            <a:r>
              <a:rPr lang="en-US" dirty="0"/>
              <a:t> </a:t>
            </a:r>
            <a:r>
              <a:rPr lang="en-US" dirty="0" err="1"/>
              <a:t>между</a:t>
            </a:r>
            <a:r>
              <a:rPr lang="en-US" dirty="0"/>
              <a:t> </a:t>
            </a:r>
            <a:r>
              <a:rPr lang="en-US" dirty="0" err="1"/>
              <a:t>семейството</a:t>
            </a:r>
            <a:r>
              <a:rPr lang="en-US" dirty="0"/>
              <a:t> и </a:t>
            </a:r>
            <a:r>
              <a:rPr lang="en-US" dirty="0" err="1"/>
              <a:t>детската</a:t>
            </a:r>
            <a:r>
              <a:rPr lang="en-US" dirty="0"/>
              <a:t> </a:t>
            </a:r>
            <a:r>
              <a:rPr lang="en-US" dirty="0" err="1"/>
              <a:t>градина</a:t>
            </a:r>
            <a:r>
              <a:rPr lang="en-US" dirty="0"/>
              <a:t>.</a:t>
            </a:r>
            <a:endParaRPr lang="bg-BG" dirty="0"/>
          </a:p>
          <a:p>
            <a:pPr marL="0" indent="0">
              <a:buNone/>
            </a:pPr>
            <a:endParaRPr lang="bg-BG" dirty="0"/>
          </a:p>
          <a:p>
            <a:endParaRPr lang="bg-BG" dirty="0"/>
          </a:p>
          <a:p>
            <a:endParaRPr lang="bg-BG" dirty="0"/>
          </a:p>
        </p:txBody>
      </p:sp>
      <p:grpSp>
        <p:nvGrpSpPr>
          <p:cNvPr id="4" name="Group 3">
            <a:extLst>
              <a:ext uri="{FF2B5EF4-FFF2-40B4-BE49-F238E27FC236}">
                <a16:creationId xmlns:a16="http://schemas.microsoft.com/office/drawing/2014/main" id="{B0A6BFEB-C7F3-4638-868A-1B55A0B355C6}"/>
              </a:ext>
            </a:extLst>
          </p:cNvPr>
          <p:cNvGrpSpPr>
            <a:grpSpLocks/>
          </p:cNvGrpSpPr>
          <p:nvPr/>
        </p:nvGrpSpPr>
        <p:grpSpPr bwMode="auto">
          <a:xfrm>
            <a:off x="1669196" y="1330597"/>
            <a:ext cx="6180745" cy="1060912"/>
            <a:chOff x="8" y="0"/>
            <a:chExt cx="9414" cy="1378"/>
          </a:xfrm>
        </p:grpSpPr>
        <p:cxnSp>
          <p:nvCxnSpPr>
            <p:cNvPr id="5" name="Line 6">
              <a:extLst>
                <a:ext uri="{FF2B5EF4-FFF2-40B4-BE49-F238E27FC236}">
                  <a16:creationId xmlns:a16="http://schemas.microsoft.com/office/drawing/2014/main" id="{608648D7-4F56-4A6D-98BE-D476E30C0B37}"/>
                </a:ext>
              </a:extLst>
            </p:cNvPr>
            <p:cNvCxnSpPr>
              <a:cxnSpLocks noChangeShapeType="1"/>
            </p:cNvCxnSpPr>
            <p:nvPr/>
          </p:nvCxnSpPr>
          <p:spPr bwMode="auto">
            <a:xfrm>
              <a:off x="8" y="1378"/>
              <a:ext cx="9414" cy="0"/>
            </a:xfrm>
            <a:prstGeom prst="line">
              <a:avLst/>
            </a:prstGeom>
            <a:noFill/>
            <a:ln w="9144">
              <a:solidFill>
                <a:srgbClr val="000000"/>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C866C945-7F70-4DAE-9BF4-CA55485330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 y="74"/>
              <a:ext cx="3646" cy="12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0971680-773E-4231-8A62-2F9BDB701E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0" y="0"/>
              <a:ext cx="1397" cy="13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D140D1D-8B02-49D8-B679-1DF1B1026C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5" y="46"/>
              <a:ext cx="3706" cy="130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828548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83102"/>
          </a:xfrm>
        </p:spPr>
        <p:txBody>
          <a:bodyPr>
            <a:normAutofit fontScale="90000"/>
          </a:bodyPr>
          <a:lstStyle/>
          <a:p>
            <a:r>
              <a:rPr lang="bg-BG" dirty="0"/>
              <a:t> „Емоционален свят и социални умения“</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677334" y="1997611"/>
            <a:ext cx="8466667" cy="3416320"/>
          </a:xfrm>
          <a:prstGeom prst="rect">
            <a:avLst/>
          </a:prstGeom>
          <a:noFill/>
        </p:spPr>
        <p:txBody>
          <a:bodyPr wrap="square" rtlCol="0">
            <a:spAutoFit/>
          </a:bodyPr>
          <a:lstStyle/>
          <a:p>
            <a:r>
              <a:rPr lang="bg-BG" dirty="0"/>
              <a:t>  Емоциите са израз на нашето психично състояние, провокирано от конкретна ситуация във всекидневието ни.</a:t>
            </a:r>
            <a:r>
              <a:rPr lang="en-US" dirty="0"/>
              <a:t> </a:t>
            </a:r>
            <a:r>
              <a:rPr lang="bg-BG" dirty="0"/>
              <a:t>Акцент в работата на педагогическия екип </a:t>
            </a:r>
            <a:r>
              <a:rPr lang="bg-BG"/>
              <a:t>през учебната </a:t>
            </a:r>
            <a:r>
              <a:rPr lang="bg-BG" dirty="0"/>
              <a:t>година е насочен върху формиране на емоционалната интелигентност у децата.</a:t>
            </a:r>
          </a:p>
          <a:p>
            <a:r>
              <a:rPr lang="bg-BG" dirty="0"/>
              <a:t>Бебетата също изпитват емоции, но все още не осъзнават смисъла им, тъй като им липсва натрупан опит. </a:t>
            </a:r>
            <a:r>
              <a:rPr lang="en-US" dirty="0" err="1"/>
              <a:t>Детските</a:t>
            </a:r>
            <a:r>
              <a:rPr lang="en-US" dirty="0"/>
              <a:t> </a:t>
            </a:r>
            <a:r>
              <a:rPr lang="en-US" dirty="0" err="1"/>
              <a:t>емоции</a:t>
            </a:r>
            <a:r>
              <a:rPr lang="en-US" dirty="0"/>
              <a:t> в </a:t>
            </a:r>
            <a:r>
              <a:rPr lang="en-US" dirty="0" err="1"/>
              <a:t>повечето</a:t>
            </a:r>
            <a:r>
              <a:rPr lang="en-US" dirty="0"/>
              <a:t> </a:t>
            </a:r>
            <a:r>
              <a:rPr lang="en-US" dirty="0" err="1"/>
              <a:t>случаи</a:t>
            </a:r>
            <a:r>
              <a:rPr lang="en-US" dirty="0"/>
              <a:t> </a:t>
            </a:r>
            <a:r>
              <a:rPr lang="en-US" dirty="0" err="1"/>
              <a:t>са</a:t>
            </a:r>
            <a:r>
              <a:rPr lang="en-US" dirty="0"/>
              <a:t> </a:t>
            </a:r>
            <a:r>
              <a:rPr lang="en-US" dirty="0" err="1"/>
              <a:t>бурни</a:t>
            </a:r>
            <a:r>
              <a:rPr lang="en-US" dirty="0"/>
              <a:t>, </a:t>
            </a:r>
            <a:r>
              <a:rPr lang="en-US" dirty="0" err="1"/>
              <a:t>непредсказуеми</a:t>
            </a:r>
            <a:r>
              <a:rPr lang="en-US" dirty="0"/>
              <a:t>, </a:t>
            </a:r>
            <a:r>
              <a:rPr lang="en-US" dirty="0" err="1"/>
              <a:t>неочаквани</a:t>
            </a:r>
            <a:r>
              <a:rPr lang="en-US" dirty="0"/>
              <a:t> и </a:t>
            </a:r>
            <a:r>
              <a:rPr lang="en-US" dirty="0" err="1"/>
              <a:t>силни</a:t>
            </a:r>
            <a:r>
              <a:rPr lang="en-US" dirty="0"/>
              <a:t>. </a:t>
            </a:r>
            <a:r>
              <a:rPr lang="en-US" dirty="0" err="1"/>
              <a:t>Сякаш</a:t>
            </a:r>
            <a:r>
              <a:rPr lang="en-US" dirty="0"/>
              <a:t> </a:t>
            </a:r>
            <a:r>
              <a:rPr lang="en-US" dirty="0" err="1"/>
              <a:t>изведнъж</a:t>
            </a:r>
            <a:r>
              <a:rPr lang="en-US" dirty="0"/>
              <a:t> </a:t>
            </a:r>
            <a:r>
              <a:rPr lang="en-US" dirty="0" err="1"/>
              <a:t>от</a:t>
            </a:r>
            <a:r>
              <a:rPr lang="en-US" dirty="0"/>
              <a:t> </a:t>
            </a:r>
            <a:r>
              <a:rPr lang="en-US" dirty="0" err="1"/>
              <a:t>нищото</a:t>
            </a:r>
            <a:r>
              <a:rPr lang="en-US" dirty="0"/>
              <a:t> </a:t>
            </a:r>
            <a:r>
              <a:rPr lang="en-US" dirty="0" err="1"/>
              <a:t>детето</a:t>
            </a:r>
            <a:r>
              <a:rPr lang="en-US" dirty="0"/>
              <a:t> </a:t>
            </a:r>
            <a:r>
              <a:rPr lang="en-US" dirty="0" err="1"/>
              <a:t>започва</a:t>
            </a:r>
            <a:r>
              <a:rPr lang="en-US" dirty="0"/>
              <a:t> </a:t>
            </a:r>
            <a:r>
              <a:rPr lang="en-US" dirty="0" err="1"/>
              <a:t>да</a:t>
            </a:r>
            <a:r>
              <a:rPr lang="en-US" dirty="0"/>
              <a:t> </a:t>
            </a:r>
            <a:r>
              <a:rPr lang="en-US" dirty="0" err="1"/>
              <a:t>пищи</a:t>
            </a:r>
            <a:r>
              <a:rPr lang="en-US" dirty="0"/>
              <a:t>, </a:t>
            </a:r>
            <a:r>
              <a:rPr lang="en-US" dirty="0" err="1"/>
              <a:t>да</a:t>
            </a:r>
            <a:r>
              <a:rPr lang="en-US" dirty="0"/>
              <a:t> </a:t>
            </a:r>
            <a:r>
              <a:rPr lang="en-US" dirty="0" err="1"/>
              <a:t>се</a:t>
            </a:r>
            <a:r>
              <a:rPr lang="en-US" dirty="0"/>
              <a:t> </a:t>
            </a:r>
            <a:r>
              <a:rPr lang="en-US" dirty="0" err="1"/>
              <a:t>тръшка</a:t>
            </a:r>
            <a:r>
              <a:rPr lang="en-US" dirty="0"/>
              <a:t>, </a:t>
            </a:r>
            <a:r>
              <a:rPr lang="en-US" dirty="0" err="1"/>
              <a:t>почервенява</a:t>
            </a:r>
            <a:r>
              <a:rPr lang="en-US" dirty="0"/>
              <a:t> </a:t>
            </a:r>
            <a:r>
              <a:rPr lang="en-US" dirty="0" err="1"/>
              <a:t>от</a:t>
            </a:r>
            <a:r>
              <a:rPr lang="en-US" dirty="0"/>
              <a:t> </a:t>
            </a:r>
            <a:r>
              <a:rPr lang="en-US" dirty="0" err="1"/>
              <a:t>гняв</a:t>
            </a:r>
            <a:r>
              <a:rPr lang="en-US" dirty="0"/>
              <a:t> </a:t>
            </a:r>
            <a:r>
              <a:rPr lang="en-US" dirty="0" err="1"/>
              <a:t>или</a:t>
            </a:r>
            <a:r>
              <a:rPr lang="en-US" dirty="0"/>
              <a:t> </a:t>
            </a:r>
            <a:r>
              <a:rPr lang="en-US" dirty="0" err="1"/>
              <a:t>малките</a:t>
            </a:r>
            <a:r>
              <a:rPr lang="en-US" dirty="0"/>
              <a:t> </a:t>
            </a:r>
            <a:r>
              <a:rPr lang="en-US" dirty="0" err="1"/>
              <a:t>очички</a:t>
            </a:r>
            <a:r>
              <a:rPr lang="en-US" dirty="0"/>
              <a:t> </a:t>
            </a:r>
            <a:r>
              <a:rPr lang="en-US" dirty="0" err="1"/>
              <a:t>помръкват</a:t>
            </a:r>
            <a:r>
              <a:rPr lang="en-US" dirty="0"/>
              <a:t> </a:t>
            </a:r>
            <a:r>
              <a:rPr lang="en-US" dirty="0" err="1"/>
              <a:t>толкова</a:t>
            </a:r>
            <a:r>
              <a:rPr lang="en-US" dirty="0"/>
              <a:t> </a:t>
            </a:r>
            <a:r>
              <a:rPr lang="en-US" dirty="0" err="1"/>
              <a:t>опечалени</a:t>
            </a:r>
            <a:r>
              <a:rPr lang="en-US" dirty="0"/>
              <a:t>, </a:t>
            </a:r>
            <a:r>
              <a:rPr lang="en-US" dirty="0" err="1"/>
              <a:t>че</a:t>
            </a:r>
            <a:r>
              <a:rPr lang="en-US" dirty="0"/>
              <a:t> </a:t>
            </a:r>
            <a:r>
              <a:rPr lang="en-US" dirty="0" err="1"/>
              <a:t>сърцето</a:t>
            </a:r>
            <a:r>
              <a:rPr lang="en-US" dirty="0"/>
              <a:t> </a:t>
            </a:r>
            <a:r>
              <a:rPr lang="en-US" dirty="0" err="1"/>
              <a:t>ти</a:t>
            </a:r>
            <a:r>
              <a:rPr lang="en-US" dirty="0"/>
              <a:t> </a:t>
            </a:r>
            <a:r>
              <a:rPr lang="en-US" dirty="0" err="1"/>
              <a:t>се</a:t>
            </a:r>
            <a:r>
              <a:rPr lang="en-US" dirty="0"/>
              <a:t> </a:t>
            </a:r>
            <a:r>
              <a:rPr lang="en-US" dirty="0" err="1"/>
              <a:t>свива</a:t>
            </a:r>
            <a:r>
              <a:rPr lang="en-US" dirty="0"/>
              <a:t> </a:t>
            </a:r>
            <a:r>
              <a:rPr lang="en-US" dirty="0" err="1"/>
              <a:t>от</a:t>
            </a:r>
            <a:r>
              <a:rPr lang="en-US" dirty="0"/>
              <a:t> </a:t>
            </a:r>
            <a:r>
              <a:rPr lang="en-US" dirty="0" err="1"/>
              <a:t>болка</a:t>
            </a:r>
            <a:r>
              <a:rPr lang="en-US" dirty="0"/>
              <a:t> и </a:t>
            </a:r>
            <a:r>
              <a:rPr lang="en-US" dirty="0" err="1"/>
              <a:t>жал</a:t>
            </a:r>
            <a:r>
              <a:rPr lang="en-US" dirty="0"/>
              <a:t>, </a:t>
            </a:r>
            <a:r>
              <a:rPr lang="en-US" dirty="0" err="1"/>
              <a:t>или</a:t>
            </a:r>
            <a:r>
              <a:rPr lang="en-US" dirty="0"/>
              <a:t> </a:t>
            </a:r>
            <a:r>
              <a:rPr lang="en-US" dirty="0" err="1"/>
              <a:t>изведнъж</a:t>
            </a:r>
            <a:r>
              <a:rPr lang="en-US" dirty="0"/>
              <a:t> </a:t>
            </a:r>
            <a:r>
              <a:rPr lang="en-US" dirty="0" err="1"/>
              <a:t>те</a:t>
            </a:r>
            <a:r>
              <a:rPr lang="en-US" dirty="0"/>
              <a:t> </a:t>
            </a:r>
            <a:r>
              <a:rPr lang="en-US" dirty="0" err="1"/>
              <a:t>връхлита</a:t>
            </a:r>
            <a:r>
              <a:rPr lang="en-US" dirty="0"/>
              <a:t> </a:t>
            </a:r>
            <a:r>
              <a:rPr lang="en-US" dirty="0" err="1"/>
              <a:t>звънкия</a:t>
            </a:r>
            <a:r>
              <a:rPr lang="en-US" dirty="0"/>
              <a:t> </a:t>
            </a:r>
            <a:r>
              <a:rPr lang="en-US" dirty="0" err="1"/>
              <a:t>детски</a:t>
            </a:r>
            <a:r>
              <a:rPr lang="en-US" dirty="0"/>
              <a:t> </a:t>
            </a:r>
            <a:r>
              <a:rPr lang="en-US" dirty="0" err="1"/>
              <a:t>смях</a:t>
            </a:r>
            <a:r>
              <a:rPr lang="en-US" dirty="0"/>
              <a:t> и </a:t>
            </a:r>
            <a:r>
              <a:rPr lang="en-US" dirty="0" err="1"/>
              <a:t>малкото</a:t>
            </a:r>
            <a:r>
              <a:rPr lang="en-US" dirty="0"/>
              <a:t> </a:t>
            </a:r>
            <a:r>
              <a:rPr lang="en-US" dirty="0" err="1"/>
              <a:t>личице</a:t>
            </a:r>
            <a:r>
              <a:rPr lang="en-US" dirty="0"/>
              <a:t> </a:t>
            </a:r>
            <a:r>
              <a:rPr lang="en-US" dirty="0" err="1"/>
              <a:t>грейва</a:t>
            </a:r>
            <a:r>
              <a:rPr lang="en-US" dirty="0"/>
              <a:t> </a:t>
            </a:r>
            <a:r>
              <a:rPr lang="en-US" dirty="0" err="1"/>
              <a:t>от</a:t>
            </a:r>
            <a:r>
              <a:rPr lang="en-US" dirty="0"/>
              <a:t> </a:t>
            </a:r>
            <a:r>
              <a:rPr lang="en-US" dirty="0" err="1"/>
              <a:t>висша</a:t>
            </a:r>
            <a:r>
              <a:rPr lang="en-US" dirty="0"/>
              <a:t> </a:t>
            </a:r>
            <a:r>
              <a:rPr lang="en-US" dirty="0" err="1"/>
              <a:t>радост</a:t>
            </a:r>
            <a:r>
              <a:rPr lang="en-US" dirty="0"/>
              <a:t> и </a:t>
            </a:r>
            <a:r>
              <a:rPr lang="en-US" dirty="0" err="1"/>
              <a:t>наслада</a:t>
            </a:r>
            <a:r>
              <a:rPr lang="bg-BG" dirty="0"/>
              <a:t>.</a:t>
            </a:r>
          </a:p>
          <a:p>
            <a:endParaRPr lang="bg-BG" dirty="0"/>
          </a:p>
        </p:txBody>
      </p:sp>
    </p:spTree>
    <p:extLst>
      <p:ext uri="{BB962C8B-B14F-4D97-AF65-F5344CB8AC3E}">
        <p14:creationId xmlns:p14="http://schemas.microsoft.com/office/powerpoint/2010/main" val="233303479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B8875-2713-42BC-BB19-5F7E0B241B5C}"/>
              </a:ext>
            </a:extLst>
          </p:cNvPr>
          <p:cNvSpPr>
            <a:spLocks noGrp="1"/>
          </p:cNvSpPr>
          <p:nvPr>
            <p:ph type="title"/>
          </p:nvPr>
        </p:nvSpPr>
        <p:spPr>
          <a:xfrm>
            <a:off x="677334" y="609600"/>
            <a:ext cx="8596668" cy="726831"/>
          </a:xfrm>
        </p:spPr>
        <p:txBody>
          <a:bodyPr/>
          <a:lstStyle/>
          <a:p>
            <a:r>
              <a:rPr lang="bg-BG" dirty="0"/>
              <a:t>        Базови емоции при децата</a:t>
            </a:r>
          </a:p>
        </p:txBody>
      </p:sp>
      <p:sp>
        <p:nvSpPr>
          <p:cNvPr id="3" name="Content Placeholder 2">
            <a:extLst>
              <a:ext uri="{FF2B5EF4-FFF2-40B4-BE49-F238E27FC236}">
                <a16:creationId xmlns:a16="http://schemas.microsoft.com/office/drawing/2014/main" id="{3D1E6222-0C19-43D1-AF65-B90114140DC9}"/>
              </a:ext>
            </a:extLst>
          </p:cNvPr>
          <p:cNvSpPr>
            <a:spLocks noGrp="1"/>
          </p:cNvSpPr>
          <p:nvPr>
            <p:ph idx="1"/>
          </p:nvPr>
        </p:nvSpPr>
        <p:spPr>
          <a:xfrm>
            <a:off x="677334" y="1716259"/>
            <a:ext cx="8596668" cy="4811150"/>
          </a:xfrm>
        </p:spPr>
        <p:txBody>
          <a:bodyPr/>
          <a:lstStyle/>
          <a:p>
            <a:r>
              <a:rPr lang="en-US" dirty="0"/>
              <a:t>    </a:t>
            </a:r>
            <a:r>
              <a:rPr lang="bg-BG" dirty="0"/>
              <a:t>Щастлив                           Тъжен                         Ядосан</a:t>
            </a:r>
          </a:p>
          <a:p>
            <a:pPr marL="0" indent="0">
              <a:buNone/>
            </a:pPr>
            <a:endParaRPr lang="bg-BG" dirty="0"/>
          </a:p>
          <a:p>
            <a:pPr marL="0" indent="0">
              <a:buNone/>
            </a:pPr>
            <a:endParaRPr lang="bg-BG" dirty="0"/>
          </a:p>
          <a:p>
            <a:pPr marL="0" indent="0">
              <a:buNone/>
            </a:pPr>
            <a:endParaRPr lang="bg-BG" dirty="0"/>
          </a:p>
          <a:p>
            <a:pPr marL="0" indent="0">
              <a:buNone/>
            </a:pPr>
            <a:endParaRPr lang="bg-BG" dirty="0"/>
          </a:p>
          <a:p>
            <a:pPr marL="0" indent="0">
              <a:buNone/>
            </a:pPr>
            <a:endParaRPr lang="bg-BG" dirty="0"/>
          </a:p>
          <a:p>
            <a:r>
              <a:rPr lang="en-US" dirty="0"/>
              <a:t>    </a:t>
            </a:r>
            <a:r>
              <a:rPr lang="bg-BG" dirty="0"/>
              <a:t>Уплашен                           Изненадан                  Отвратен</a:t>
            </a:r>
          </a:p>
        </p:txBody>
      </p:sp>
      <p:pic>
        <p:nvPicPr>
          <p:cNvPr id="6" name="Picture 5">
            <a:extLst>
              <a:ext uri="{FF2B5EF4-FFF2-40B4-BE49-F238E27FC236}">
                <a16:creationId xmlns:a16="http://schemas.microsoft.com/office/drawing/2014/main" id="{238E68A5-E451-440E-A9DF-DAF97B0E75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14" y="2176620"/>
            <a:ext cx="2086083" cy="1603717"/>
          </a:xfrm>
          <a:prstGeom prst="rect">
            <a:avLst/>
          </a:prstGeom>
        </p:spPr>
      </p:pic>
      <p:pic>
        <p:nvPicPr>
          <p:cNvPr id="5" name="Picture 4">
            <a:extLst>
              <a:ext uri="{FF2B5EF4-FFF2-40B4-BE49-F238E27FC236}">
                <a16:creationId xmlns:a16="http://schemas.microsoft.com/office/drawing/2014/main" id="{012A827B-8311-4AEF-A707-9E3C47E368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4042" y="2176620"/>
            <a:ext cx="2293035" cy="1603717"/>
          </a:xfrm>
          <a:prstGeom prst="rect">
            <a:avLst/>
          </a:prstGeom>
        </p:spPr>
      </p:pic>
      <p:pic>
        <p:nvPicPr>
          <p:cNvPr id="11" name="Picture 10">
            <a:extLst>
              <a:ext uri="{FF2B5EF4-FFF2-40B4-BE49-F238E27FC236}">
                <a16:creationId xmlns:a16="http://schemas.microsoft.com/office/drawing/2014/main" id="{175D108C-37A9-4B78-915D-7C3624A281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2101" y="4620526"/>
            <a:ext cx="2695575" cy="1695450"/>
          </a:xfrm>
          <a:prstGeom prst="rect">
            <a:avLst/>
          </a:prstGeom>
        </p:spPr>
      </p:pic>
      <p:pic>
        <p:nvPicPr>
          <p:cNvPr id="13" name="Picture 12">
            <a:extLst>
              <a:ext uri="{FF2B5EF4-FFF2-40B4-BE49-F238E27FC236}">
                <a16:creationId xmlns:a16="http://schemas.microsoft.com/office/drawing/2014/main" id="{730CD7AD-FF28-49FD-A696-92DA6F56B8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2101" y="2176620"/>
            <a:ext cx="2594389" cy="1603717"/>
          </a:xfrm>
          <a:prstGeom prst="rect">
            <a:avLst/>
          </a:prstGeom>
        </p:spPr>
      </p:pic>
      <p:pic>
        <p:nvPicPr>
          <p:cNvPr id="8" name="Picture 7">
            <a:extLst>
              <a:ext uri="{FF2B5EF4-FFF2-40B4-BE49-F238E27FC236}">
                <a16:creationId xmlns:a16="http://schemas.microsoft.com/office/drawing/2014/main" id="{2FB3ACE9-6A8C-491A-BBF4-CEB6F067F5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4043" y="4644683"/>
            <a:ext cx="2353006" cy="1695450"/>
          </a:xfrm>
          <a:prstGeom prst="rect">
            <a:avLst/>
          </a:prstGeom>
        </p:spPr>
      </p:pic>
      <p:pic>
        <p:nvPicPr>
          <p:cNvPr id="9" name="Picture 8">
            <a:extLst>
              <a:ext uri="{FF2B5EF4-FFF2-40B4-BE49-F238E27FC236}">
                <a16:creationId xmlns:a16="http://schemas.microsoft.com/office/drawing/2014/main" id="{C5158713-74E3-4167-9D7C-A7574FCCDB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2907" y="4644683"/>
            <a:ext cx="2086083" cy="1603717"/>
          </a:xfrm>
          <a:prstGeom prst="rect">
            <a:avLst/>
          </a:prstGeom>
        </p:spPr>
      </p:pic>
    </p:spTree>
    <p:extLst>
      <p:ext uri="{BB962C8B-B14F-4D97-AF65-F5344CB8AC3E}">
        <p14:creationId xmlns:p14="http://schemas.microsoft.com/office/powerpoint/2010/main" val="29935121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Емоционална интелигентност</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125414" y="1772530"/>
            <a:ext cx="8018585" cy="1754326"/>
          </a:xfrm>
          <a:prstGeom prst="rect">
            <a:avLst/>
          </a:prstGeom>
          <a:noFill/>
        </p:spPr>
        <p:txBody>
          <a:bodyPr wrap="square" rtlCol="0">
            <a:spAutoFit/>
          </a:bodyPr>
          <a:lstStyle/>
          <a:p>
            <a:pPr algn="ctr"/>
            <a:r>
              <a:rPr lang="bg-BG" dirty="0"/>
              <a:t>  </a:t>
            </a:r>
            <a:r>
              <a:rPr lang="en-US" dirty="0" err="1"/>
              <a:t>Емоционалната</a:t>
            </a:r>
            <a:r>
              <a:rPr lang="en-US" dirty="0"/>
              <a:t> </a:t>
            </a:r>
            <a:r>
              <a:rPr lang="en-US" dirty="0" err="1"/>
              <a:t>интелигентност</a:t>
            </a:r>
            <a:r>
              <a:rPr lang="en-US" dirty="0"/>
              <a:t> е </a:t>
            </a:r>
            <a:r>
              <a:rPr lang="en-US" dirty="0" err="1"/>
              <a:t>способността</a:t>
            </a:r>
            <a:r>
              <a:rPr lang="en-US" dirty="0"/>
              <a:t> </a:t>
            </a:r>
            <a:r>
              <a:rPr lang="en-US" dirty="0" err="1"/>
              <a:t>на</a:t>
            </a:r>
            <a:r>
              <a:rPr lang="en-US" dirty="0"/>
              <a:t> </a:t>
            </a:r>
            <a:r>
              <a:rPr lang="en-US" dirty="0" err="1"/>
              <a:t>човек</a:t>
            </a:r>
            <a:r>
              <a:rPr lang="en-US" dirty="0"/>
              <a:t> </a:t>
            </a:r>
            <a:r>
              <a:rPr lang="en-US" dirty="0" err="1"/>
              <a:t>да</a:t>
            </a:r>
            <a:r>
              <a:rPr lang="en-US" dirty="0"/>
              <a:t> </a:t>
            </a:r>
            <a:r>
              <a:rPr lang="en-US" dirty="0" err="1"/>
              <a:t>възприема</a:t>
            </a:r>
            <a:r>
              <a:rPr lang="en-US" dirty="0"/>
              <a:t>, </a:t>
            </a:r>
            <a:r>
              <a:rPr lang="en-US" dirty="0" err="1"/>
              <a:t>разбира</a:t>
            </a:r>
            <a:r>
              <a:rPr lang="en-US" dirty="0"/>
              <a:t>, </a:t>
            </a:r>
            <a:r>
              <a:rPr lang="en-US" dirty="0" err="1"/>
              <a:t>управлява</a:t>
            </a:r>
            <a:r>
              <a:rPr lang="en-US" dirty="0"/>
              <a:t> и </a:t>
            </a:r>
            <a:r>
              <a:rPr lang="en-US" dirty="0" err="1"/>
              <a:t>използва</a:t>
            </a:r>
            <a:r>
              <a:rPr lang="en-US" dirty="0"/>
              <a:t> </a:t>
            </a:r>
            <a:r>
              <a:rPr lang="en-US" dirty="0" err="1"/>
              <a:t>емоциите</a:t>
            </a:r>
            <a:r>
              <a:rPr lang="en-US" dirty="0"/>
              <a:t> </a:t>
            </a:r>
            <a:r>
              <a:rPr lang="en-US" dirty="0" err="1"/>
              <a:t>си</a:t>
            </a:r>
            <a:r>
              <a:rPr lang="en-US" dirty="0"/>
              <a:t>. </a:t>
            </a:r>
            <a:r>
              <a:rPr lang="en-US" dirty="0" err="1"/>
              <a:t>Да</a:t>
            </a:r>
            <a:r>
              <a:rPr lang="en-US" dirty="0"/>
              <a:t> </a:t>
            </a:r>
            <a:r>
              <a:rPr lang="en-US" dirty="0" err="1"/>
              <a:t>реагира</a:t>
            </a:r>
            <a:r>
              <a:rPr lang="en-US" dirty="0"/>
              <a:t> </a:t>
            </a:r>
            <a:r>
              <a:rPr lang="en-US" dirty="0" err="1"/>
              <a:t>интелигентно</a:t>
            </a:r>
            <a:r>
              <a:rPr lang="en-US" dirty="0"/>
              <a:t>, </a:t>
            </a:r>
            <a:r>
              <a:rPr lang="en-US" dirty="0" err="1"/>
              <a:t>по</a:t>
            </a:r>
            <a:r>
              <a:rPr lang="en-US" dirty="0"/>
              <a:t> </a:t>
            </a:r>
            <a:r>
              <a:rPr lang="en-US" dirty="0" err="1"/>
              <a:t>социално</a:t>
            </a:r>
            <a:r>
              <a:rPr lang="en-US" dirty="0"/>
              <a:t> </a:t>
            </a:r>
            <a:r>
              <a:rPr lang="en-US" dirty="0" err="1"/>
              <a:t>подходящ</a:t>
            </a:r>
            <a:r>
              <a:rPr lang="en-US" dirty="0"/>
              <a:t> </a:t>
            </a:r>
            <a:r>
              <a:rPr lang="en-US" dirty="0" err="1"/>
              <a:t>начин</a:t>
            </a:r>
            <a:r>
              <a:rPr lang="en-US" dirty="0"/>
              <a:t> и с </a:t>
            </a:r>
            <a:r>
              <a:rPr lang="en-US" dirty="0" err="1"/>
              <a:t>емпатия</a:t>
            </a:r>
            <a:r>
              <a:rPr lang="en-US" dirty="0"/>
              <a:t>. </a:t>
            </a:r>
            <a:r>
              <a:rPr lang="en-US" dirty="0" err="1"/>
              <a:t>Децата</a:t>
            </a:r>
            <a:r>
              <a:rPr lang="en-US" dirty="0"/>
              <a:t> </a:t>
            </a:r>
            <a:r>
              <a:rPr lang="en-US" dirty="0" err="1"/>
              <a:t>са</a:t>
            </a:r>
            <a:r>
              <a:rPr lang="en-US" dirty="0"/>
              <a:t> </a:t>
            </a:r>
            <a:r>
              <a:rPr lang="en-US" dirty="0" err="1"/>
              <a:t>естествено</a:t>
            </a:r>
            <a:r>
              <a:rPr lang="en-US" dirty="0"/>
              <a:t> </a:t>
            </a:r>
            <a:r>
              <a:rPr lang="en-US" dirty="0" err="1"/>
              <a:t>центрирани</a:t>
            </a:r>
            <a:r>
              <a:rPr lang="en-US" dirty="0"/>
              <a:t> и </a:t>
            </a:r>
            <a:r>
              <a:rPr lang="en-US" dirty="0" err="1"/>
              <a:t>малките</a:t>
            </a:r>
            <a:r>
              <a:rPr lang="en-US" dirty="0"/>
              <a:t> </a:t>
            </a:r>
            <a:r>
              <a:rPr lang="en-US" dirty="0" err="1"/>
              <a:t>им</a:t>
            </a:r>
            <a:r>
              <a:rPr lang="en-US" dirty="0"/>
              <a:t> </a:t>
            </a:r>
            <a:r>
              <a:rPr lang="en-US" dirty="0" err="1"/>
              <a:t>светове</a:t>
            </a:r>
            <a:r>
              <a:rPr lang="en-US" dirty="0"/>
              <a:t> </a:t>
            </a:r>
            <a:r>
              <a:rPr lang="en-US" dirty="0" err="1"/>
              <a:t>са</a:t>
            </a:r>
            <a:r>
              <a:rPr lang="en-US" dirty="0"/>
              <a:t> </a:t>
            </a:r>
            <a:r>
              <a:rPr lang="en-US" dirty="0" err="1"/>
              <a:t>съсредоточени</a:t>
            </a:r>
            <a:r>
              <a:rPr lang="en-US" dirty="0"/>
              <a:t> </a:t>
            </a:r>
            <a:r>
              <a:rPr lang="en-US" dirty="0" err="1"/>
              <a:t>върху</a:t>
            </a:r>
            <a:r>
              <a:rPr lang="en-US" dirty="0"/>
              <a:t> </a:t>
            </a:r>
            <a:r>
              <a:rPr lang="en-US" dirty="0" err="1"/>
              <a:t>непосредствената</a:t>
            </a:r>
            <a:r>
              <a:rPr lang="en-US" dirty="0"/>
              <a:t> </a:t>
            </a:r>
            <a:r>
              <a:rPr lang="en-US" dirty="0" err="1"/>
              <a:t>им</a:t>
            </a:r>
            <a:r>
              <a:rPr lang="en-US" dirty="0"/>
              <a:t> </a:t>
            </a:r>
            <a:r>
              <a:rPr lang="en-US" dirty="0" err="1"/>
              <a:t>сфера</a:t>
            </a:r>
            <a:r>
              <a:rPr lang="en-US" dirty="0"/>
              <a:t> </a:t>
            </a:r>
            <a:r>
              <a:rPr lang="en-US" dirty="0" err="1"/>
              <a:t>на</a:t>
            </a:r>
            <a:r>
              <a:rPr lang="en-US" dirty="0"/>
              <a:t> </a:t>
            </a:r>
            <a:r>
              <a:rPr lang="en-US" dirty="0" err="1"/>
              <a:t>влияние</a:t>
            </a:r>
            <a:r>
              <a:rPr lang="bg-BG" dirty="0"/>
              <a:t>.</a:t>
            </a:r>
          </a:p>
          <a:p>
            <a:endParaRPr lang="bg-BG" dirty="0"/>
          </a:p>
        </p:txBody>
      </p:sp>
      <p:pic>
        <p:nvPicPr>
          <p:cNvPr id="6" name="Picture 5">
            <a:extLst>
              <a:ext uri="{FF2B5EF4-FFF2-40B4-BE49-F238E27FC236}">
                <a16:creationId xmlns:a16="http://schemas.microsoft.com/office/drawing/2014/main" id="{AE18972B-D8D4-45E6-8851-5749ED5C84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2530" y="3429000"/>
            <a:ext cx="6752492" cy="3253154"/>
          </a:xfrm>
          <a:prstGeom prst="rect">
            <a:avLst/>
          </a:prstGeom>
        </p:spPr>
      </p:pic>
    </p:spTree>
    <p:extLst>
      <p:ext uri="{BB962C8B-B14F-4D97-AF65-F5344CB8AC3E}">
        <p14:creationId xmlns:p14="http://schemas.microsoft.com/office/powerpoint/2010/main" val="342222937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Емоционална интелигентност</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057013" y="1115736"/>
            <a:ext cx="8573547" cy="4524315"/>
          </a:xfrm>
          <a:prstGeom prst="rect">
            <a:avLst/>
          </a:prstGeom>
          <a:noFill/>
        </p:spPr>
        <p:txBody>
          <a:bodyPr wrap="square" rtlCol="0">
            <a:spAutoFit/>
          </a:bodyPr>
          <a:lstStyle/>
          <a:p>
            <a:r>
              <a:rPr lang="bg-BG" dirty="0"/>
              <a:t>  </a:t>
            </a:r>
          </a:p>
          <a:p>
            <a:r>
              <a:rPr lang="en-US" dirty="0">
                <a:solidFill>
                  <a:srgbClr val="0070C0"/>
                </a:solidFill>
              </a:rPr>
              <a:t>ЕМОЦИИ И ЛИЦЕВИ ИЗРАЖЕНИЯ</a:t>
            </a:r>
            <a:r>
              <a:rPr lang="bg-BG" dirty="0">
                <a:solidFill>
                  <a:srgbClr val="0070C0"/>
                </a:solidFill>
              </a:rPr>
              <a:t> - </a:t>
            </a:r>
            <a:r>
              <a:rPr lang="en-US" dirty="0" err="1">
                <a:solidFill>
                  <a:srgbClr val="0070C0"/>
                </a:solidFill>
              </a:rPr>
              <a:t>Какво</a:t>
            </a:r>
            <a:r>
              <a:rPr lang="en-US" dirty="0">
                <a:solidFill>
                  <a:srgbClr val="0070C0"/>
                </a:solidFill>
              </a:rPr>
              <a:t> </a:t>
            </a:r>
            <a:r>
              <a:rPr lang="en-US" dirty="0" err="1">
                <a:solidFill>
                  <a:srgbClr val="0070C0"/>
                </a:solidFill>
              </a:rPr>
              <a:t>означават</a:t>
            </a:r>
            <a:r>
              <a:rPr lang="en-US" dirty="0">
                <a:solidFill>
                  <a:srgbClr val="0070C0"/>
                </a:solidFill>
              </a:rPr>
              <a:t> </a:t>
            </a:r>
            <a:r>
              <a:rPr lang="en-US" dirty="0" err="1">
                <a:solidFill>
                  <a:srgbClr val="0070C0"/>
                </a:solidFill>
              </a:rPr>
              <a:t>емоциите</a:t>
            </a:r>
            <a:r>
              <a:rPr lang="en-US" dirty="0">
                <a:solidFill>
                  <a:srgbClr val="0070C0"/>
                </a:solidFill>
              </a:rPr>
              <a:t> и </a:t>
            </a:r>
            <a:r>
              <a:rPr lang="en-US" dirty="0" err="1">
                <a:solidFill>
                  <a:srgbClr val="0070C0"/>
                </a:solidFill>
              </a:rPr>
              <a:t>как</a:t>
            </a:r>
            <a:r>
              <a:rPr lang="en-US" dirty="0">
                <a:solidFill>
                  <a:srgbClr val="0070C0"/>
                </a:solidFill>
              </a:rPr>
              <a:t> </a:t>
            </a:r>
            <a:r>
              <a:rPr lang="en-US" dirty="0" err="1">
                <a:solidFill>
                  <a:srgbClr val="0070C0"/>
                </a:solidFill>
              </a:rPr>
              <a:t>те</a:t>
            </a:r>
            <a:r>
              <a:rPr lang="en-US" dirty="0">
                <a:solidFill>
                  <a:srgbClr val="0070C0"/>
                </a:solidFill>
              </a:rPr>
              <a:t> </a:t>
            </a:r>
            <a:r>
              <a:rPr lang="en-US" dirty="0" err="1">
                <a:solidFill>
                  <a:srgbClr val="0070C0"/>
                </a:solidFill>
              </a:rPr>
              <a:t>са</a:t>
            </a:r>
            <a:r>
              <a:rPr lang="en-US" dirty="0">
                <a:solidFill>
                  <a:srgbClr val="0070C0"/>
                </a:solidFill>
              </a:rPr>
              <a:t> </a:t>
            </a:r>
            <a:r>
              <a:rPr lang="en-US" dirty="0" err="1">
                <a:solidFill>
                  <a:srgbClr val="0070C0"/>
                </a:solidFill>
              </a:rPr>
              <a:t>двигател</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поведението</a:t>
            </a:r>
            <a:r>
              <a:rPr lang="en-US" dirty="0">
                <a:solidFill>
                  <a:srgbClr val="0070C0"/>
                </a:solidFill>
              </a:rPr>
              <a:t> и </a:t>
            </a:r>
            <a:r>
              <a:rPr lang="en-US" dirty="0" err="1">
                <a:solidFill>
                  <a:srgbClr val="0070C0"/>
                </a:solidFill>
              </a:rPr>
              <a:t>реакциите</a:t>
            </a:r>
            <a:r>
              <a:rPr lang="en-US" dirty="0">
                <a:solidFill>
                  <a:srgbClr val="0070C0"/>
                </a:solidFill>
              </a:rPr>
              <a:t>. </a:t>
            </a:r>
            <a:r>
              <a:rPr lang="en-US" dirty="0" err="1">
                <a:solidFill>
                  <a:srgbClr val="0070C0"/>
                </a:solidFill>
              </a:rPr>
              <a:t>Различните</a:t>
            </a:r>
            <a:r>
              <a:rPr lang="en-US" dirty="0">
                <a:solidFill>
                  <a:srgbClr val="0070C0"/>
                </a:solidFill>
              </a:rPr>
              <a:t> </a:t>
            </a:r>
            <a:r>
              <a:rPr lang="en-US" dirty="0" err="1">
                <a:solidFill>
                  <a:srgbClr val="0070C0"/>
                </a:solidFill>
              </a:rPr>
              <a:t>ситуации</a:t>
            </a:r>
            <a:r>
              <a:rPr lang="en-US" dirty="0">
                <a:solidFill>
                  <a:srgbClr val="0070C0"/>
                </a:solidFill>
              </a:rPr>
              <a:t> </a:t>
            </a:r>
            <a:r>
              <a:rPr lang="en-US" dirty="0" err="1">
                <a:solidFill>
                  <a:srgbClr val="0070C0"/>
                </a:solidFill>
              </a:rPr>
              <a:t>предизвикват</a:t>
            </a:r>
            <a:r>
              <a:rPr lang="en-US" dirty="0">
                <a:solidFill>
                  <a:srgbClr val="0070C0"/>
                </a:solidFill>
              </a:rPr>
              <a:t> </a:t>
            </a:r>
            <a:r>
              <a:rPr lang="en-US" dirty="0" err="1">
                <a:solidFill>
                  <a:srgbClr val="0070C0"/>
                </a:solidFill>
              </a:rPr>
              <a:t>различни</a:t>
            </a:r>
            <a:r>
              <a:rPr lang="en-US" dirty="0">
                <a:solidFill>
                  <a:srgbClr val="0070C0"/>
                </a:solidFill>
              </a:rPr>
              <a:t> </a:t>
            </a:r>
            <a:r>
              <a:rPr lang="en-US" dirty="0" err="1">
                <a:solidFill>
                  <a:srgbClr val="0070C0"/>
                </a:solidFill>
              </a:rPr>
              <a:t>емоции</a:t>
            </a:r>
            <a:r>
              <a:rPr lang="en-US" dirty="0">
                <a:solidFill>
                  <a:srgbClr val="0070C0"/>
                </a:solidFill>
              </a:rPr>
              <a:t>. </a:t>
            </a:r>
            <a:r>
              <a:rPr lang="en-US" dirty="0" err="1">
                <a:solidFill>
                  <a:srgbClr val="0070C0"/>
                </a:solidFill>
              </a:rPr>
              <a:t>Научават</a:t>
            </a:r>
            <a:r>
              <a:rPr lang="en-US" dirty="0">
                <a:solidFill>
                  <a:srgbClr val="0070C0"/>
                </a:solidFill>
              </a:rPr>
              <a:t> </a:t>
            </a:r>
            <a:r>
              <a:rPr lang="en-US" dirty="0" err="1">
                <a:solidFill>
                  <a:srgbClr val="0070C0"/>
                </a:solidFill>
              </a:rPr>
              <a:t>се</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универсалните</a:t>
            </a:r>
            <a:r>
              <a:rPr lang="en-US" dirty="0">
                <a:solidFill>
                  <a:srgbClr val="0070C0"/>
                </a:solidFill>
              </a:rPr>
              <a:t> </a:t>
            </a:r>
            <a:r>
              <a:rPr lang="en-US" dirty="0" err="1">
                <a:solidFill>
                  <a:srgbClr val="0070C0"/>
                </a:solidFill>
              </a:rPr>
              <a:t>емоции</a:t>
            </a:r>
            <a:r>
              <a:rPr lang="en-US" dirty="0">
                <a:solidFill>
                  <a:srgbClr val="0070C0"/>
                </a:solidFill>
              </a:rPr>
              <a:t>.</a:t>
            </a:r>
            <a:br>
              <a:rPr lang="en-US" dirty="0">
                <a:solidFill>
                  <a:srgbClr val="0070C0"/>
                </a:solidFill>
              </a:rPr>
            </a:br>
            <a:r>
              <a:rPr lang="en-US" dirty="0">
                <a:solidFill>
                  <a:srgbClr val="0070C0"/>
                </a:solidFill>
              </a:rPr>
              <a:t>ВЪЗПРИЕМАНЕ НА ЕМОЦИИТЕ</a:t>
            </a:r>
            <a:r>
              <a:rPr lang="bg-BG" dirty="0">
                <a:solidFill>
                  <a:srgbClr val="0070C0"/>
                </a:solidFill>
              </a:rPr>
              <a:t> - </a:t>
            </a:r>
            <a:r>
              <a:rPr lang="en-US" dirty="0" err="1">
                <a:solidFill>
                  <a:srgbClr val="0070C0"/>
                </a:solidFill>
              </a:rPr>
              <a:t>За</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може</a:t>
            </a:r>
            <a:r>
              <a:rPr lang="en-US" dirty="0">
                <a:solidFill>
                  <a:srgbClr val="0070C0"/>
                </a:solidFill>
              </a:rPr>
              <a:t> </a:t>
            </a:r>
            <a:r>
              <a:rPr lang="en-US" dirty="0" err="1">
                <a:solidFill>
                  <a:srgbClr val="0070C0"/>
                </a:solidFill>
              </a:rPr>
              <a:t>детето</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назове</a:t>
            </a:r>
            <a:r>
              <a:rPr lang="en-US" dirty="0">
                <a:solidFill>
                  <a:srgbClr val="0070C0"/>
                </a:solidFill>
              </a:rPr>
              <a:t> </a:t>
            </a:r>
            <a:r>
              <a:rPr lang="en-US" dirty="0" err="1">
                <a:solidFill>
                  <a:srgbClr val="0070C0"/>
                </a:solidFill>
              </a:rPr>
              <a:t>емоцията</a:t>
            </a:r>
            <a:r>
              <a:rPr lang="en-US" dirty="0">
                <a:solidFill>
                  <a:srgbClr val="0070C0"/>
                </a:solidFill>
              </a:rPr>
              <a:t>, </a:t>
            </a:r>
            <a:r>
              <a:rPr lang="en-US" dirty="0" err="1">
                <a:solidFill>
                  <a:srgbClr val="0070C0"/>
                </a:solidFill>
              </a:rPr>
              <a:t>която</a:t>
            </a:r>
            <a:r>
              <a:rPr lang="en-US" dirty="0">
                <a:solidFill>
                  <a:srgbClr val="0070C0"/>
                </a:solidFill>
              </a:rPr>
              <a:t> </a:t>
            </a:r>
            <a:r>
              <a:rPr lang="en-US" dirty="0" err="1">
                <a:solidFill>
                  <a:srgbClr val="0070C0"/>
                </a:solidFill>
              </a:rPr>
              <a:t>изпитва</a:t>
            </a:r>
            <a:r>
              <a:rPr lang="en-US" dirty="0">
                <a:solidFill>
                  <a:srgbClr val="0070C0"/>
                </a:solidFill>
              </a:rPr>
              <a:t>, </a:t>
            </a:r>
            <a:r>
              <a:rPr lang="en-US" dirty="0" err="1">
                <a:solidFill>
                  <a:srgbClr val="0070C0"/>
                </a:solidFill>
              </a:rPr>
              <a:t>първо</a:t>
            </a:r>
            <a:r>
              <a:rPr lang="en-US" dirty="0">
                <a:solidFill>
                  <a:srgbClr val="0070C0"/>
                </a:solidFill>
              </a:rPr>
              <a:t> </a:t>
            </a:r>
            <a:r>
              <a:rPr lang="en-US" dirty="0" err="1">
                <a:solidFill>
                  <a:srgbClr val="0070C0"/>
                </a:solidFill>
              </a:rPr>
              <a:t>трябва</a:t>
            </a:r>
            <a:r>
              <a:rPr lang="en-US" dirty="0">
                <a:solidFill>
                  <a:srgbClr val="0070C0"/>
                </a:solidFill>
              </a:rPr>
              <a:t> </a:t>
            </a:r>
            <a:r>
              <a:rPr lang="en-US" dirty="0" err="1">
                <a:solidFill>
                  <a:srgbClr val="0070C0"/>
                </a:solidFill>
              </a:rPr>
              <a:t>да</a:t>
            </a:r>
            <a:r>
              <a:rPr lang="en-US" dirty="0">
                <a:solidFill>
                  <a:srgbClr val="0070C0"/>
                </a:solidFill>
              </a:rPr>
              <a:t> я </a:t>
            </a:r>
            <a:r>
              <a:rPr lang="en-US" dirty="0" err="1">
                <a:solidFill>
                  <a:srgbClr val="0070C0"/>
                </a:solidFill>
              </a:rPr>
              <a:t>възприеме</a:t>
            </a:r>
            <a:r>
              <a:rPr lang="en-US" dirty="0">
                <a:solidFill>
                  <a:srgbClr val="0070C0"/>
                </a:solidFill>
              </a:rPr>
              <a:t>. </a:t>
            </a:r>
            <a:r>
              <a:rPr lang="en-US" dirty="0" err="1">
                <a:solidFill>
                  <a:srgbClr val="0070C0"/>
                </a:solidFill>
              </a:rPr>
              <a:t>Ако</a:t>
            </a:r>
            <a:r>
              <a:rPr lang="en-US" dirty="0">
                <a:solidFill>
                  <a:srgbClr val="0070C0"/>
                </a:solidFill>
              </a:rPr>
              <a:t> </a:t>
            </a:r>
            <a:r>
              <a:rPr lang="en-US" dirty="0" err="1">
                <a:solidFill>
                  <a:srgbClr val="0070C0"/>
                </a:solidFill>
              </a:rPr>
              <a:t>не</a:t>
            </a:r>
            <a:r>
              <a:rPr lang="en-US" dirty="0">
                <a:solidFill>
                  <a:srgbClr val="0070C0"/>
                </a:solidFill>
              </a:rPr>
              <a:t> </a:t>
            </a:r>
            <a:r>
              <a:rPr lang="en-US" dirty="0" err="1">
                <a:solidFill>
                  <a:srgbClr val="0070C0"/>
                </a:solidFill>
              </a:rPr>
              <a:t>си</a:t>
            </a:r>
            <a:r>
              <a:rPr lang="en-US" dirty="0">
                <a:solidFill>
                  <a:srgbClr val="0070C0"/>
                </a:solidFill>
              </a:rPr>
              <a:t> </a:t>
            </a:r>
            <a:r>
              <a:rPr lang="en-US" dirty="0" err="1">
                <a:solidFill>
                  <a:srgbClr val="0070C0"/>
                </a:solidFill>
              </a:rPr>
              <a:t>дават</a:t>
            </a:r>
            <a:r>
              <a:rPr lang="en-US" dirty="0">
                <a:solidFill>
                  <a:srgbClr val="0070C0"/>
                </a:solidFill>
              </a:rPr>
              <a:t> </a:t>
            </a:r>
            <a:r>
              <a:rPr lang="en-US" dirty="0" err="1">
                <a:solidFill>
                  <a:srgbClr val="0070C0"/>
                </a:solidFill>
              </a:rPr>
              <a:t>сметка</a:t>
            </a:r>
            <a:r>
              <a:rPr lang="en-US" dirty="0">
                <a:solidFill>
                  <a:srgbClr val="0070C0"/>
                </a:solidFill>
              </a:rPr>
              <a:t> </a:t>
            </a:r>
            <a:r>
              <a:rPr lang="en-US" dirty="0" err="1">
                <a:solidFill>
                  <a:srgbClr val="0070C0"/>
                </a:solidFill>
              </a:rPr>
              <a:t>за</a:t>
            </a:r>
            <a:r>
              <a:rPr lang="en-US" dirty="0">
                <a:solidFill>
                  <a:srgbClr val="0070C0"/>
                </a:solidFill>
              </a:rPr>
              <a:t> </a:t>
            </a:r>
            <a:r>
              <a:rPr lang="en-US" dirty="0" err="1">
                <a:solidFill>
                  <a:srgbClr val="0070C0"/>
                </a:solidFill>
              </a:rPr>
              <a:t>това</a:t>
            </a:r>
            <a:r>
              <a:rPr lang="en-US" dirty="0">
                <a:solidFill>
                  <a:srgbClr val="0070C0"/>
                </a:solidFill>
              </a:rPr>
              <a:t>, </a:t>
            </a:r>
            <a:r>
              <a:rPr lang="en-US" dirty="0" err="1">
                <a:solidFill>
                  <a:srgbClr val="0070C0"/>
                </a:solidFill>
              </a:rPr>
              <a:t>което</a:t>
            </a:r>
            <a:r>
              <a:rPr lang="en-US" dirty="0">
                <a:solidFill>
                  <a:srgbClr val="0070C0"/>
                </a:solidFill>
              </a:rPr>
              <a:t> </a:t>
            </a:r>
            <a:r>
              <a:rPr lang="en-US" dirty="0" err="1">
                <a:solidFill>
                  <a:srgbClr val="0070C0"/>
                </a:solidFill>
              </a:rPr>
              <a:t>чувстват</a:t>
            </a:r>
            <a:r>
              <a:rPr lang="en-US" dirty="0">
                <a:solidFill>
                  <a:srgbClr val="0070C0"/>
                </a:solidFill>
              </a:rPr>
              <a:t>, </a:t>
            </a:r>
            <a:r>
              <a:rPr lang="en-US" dirty="0" err="1">
                <a:solidFill>
                  <a:srgbClr val="0070C0"/>
                </a:solidFill>
              </a:rPr>
              <a:t>децата</a:t>
            </a:r>
            <a:r>
              <a:rPr lang="en-US" dirty="0">
                <a:solidFill>
                  <a:srgbClr val="0070C0"/>
                </a:solidFill>
              </a:rPr>
              <a:t> </a:t>
            </a:r>
            <a:r>
              <a:rPr lang="en-US" dirty="0" err="1">
                <a:solidFill>
                  <a:srgbClr val="0070C0"/>
                </a:solidFill>
              </a:rPr>
              <a:t>са</a:t>
            </a:r>
            <a:r>
              <a:rPr lang="en-US" dirty="0">
                <a:solidFill>
                  <a:srgbClr val="0070C0"/>
                </a:solidFill>
              </a:rPr>
              <a:t> </a:t>
            </a:r>
            <a:r>
              <a:rPr lang="en-US" dirty="0" err="1">
                <a:solidFill>
                  <a:srgbClr val="0070C0"/>
                </a:solidFill>
              </a:rPr>
              <a:t>склонни</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реагират</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автопилот</a:t>
            </a:r>
            <a:r>
              <a:rPr lang="en-US" dirty="0">
                <a:solidFill>
                  <a:srgbClr val="0070C0"/>
                </a:solidFill>
              </a:rPr>
              <a:t>“ </a:t>
            </a:r>
            <a:r>
              <a:rPr lang="en-US" dirty="0" err="1">
                <a:solidFill>
                  <a:srgbClr val="0070C0"/>
                </a:solidFill>
              </a:rPr>
              <a:t>към</a:t>
            </a:r>
            <a:r>
              <a:rPr lang="en-US" dirty="0">
                <a:solidFill>
                  <a:srgbClr val="0070C0"/>
                </a:solidFill>
              </a:rPr>
              <a:t> </a:t>
            </a:r>
            <a:r>
              <a:rPr lang="en-US" dirty="0" err="1">
                <a:solidFill>
                  <a:srgbClr val="0070C0"/>
                </a:solidFill>
              </a:rPr>
              <a:t>външните</a:t>
            </a:r>
            <a:r>
              <a:rPr lang="en-US" dirty="0">
                <a:solidFill>
                  <a:srgbClr val="0070C0"/>
                </a:solidFill>
              </a:rPr>
              <a:t> </a:t>
            </a:r>
            <a:r>
              <a:rPr lang="en-US" dirty="0" err="1">
                <a:solidFill>
                  <a:srgbClr val="0070C0"/>
                </a:solidFill>
              </a:rPr>
              <a:t>стимули</a:t>
            </a:r>
            <a:r>
              <a:rPr lang="en-US" dirty="0">
                <a:solidFill>
                  <a:srgbClr val="0070C0"/>
                </a:solidFill>
              </a:rPr>
              <a:t>. </a:t>
            </a:r>
            <a:endParaRPr lang="bg-BG" dirty="0">
              <a:solidFill>
                <a:srgbClr val="0070C0"/>
              </a:solidFill>
            </a:endParaRPr>
          </a:p>
          <a:p>
            <a:r>
              <a:rPr lang="en-US" dirty="0">
                <a:solidFill>
                  <a:srgbClr val="0070C0"/>
                </a:solidFill>
              </a:rPr>
              <a:t>РАЗБИРАНЕ НА ЕМОЦИИТЕ</a:t>
            </a:r>
            <a:r>
              <a:rPr lang="bg-BG" dirty="0">
                <a:solidFill>
                  <a:srgbClr val="0070C0"/>
                </a:solidFill>
              </a:rPr>
              <a:t> - </a:t>
            </a:r>
            <a:r>
              <a:rPr lang="en-US" dirty="0" err="1">
                <a:solidFill>
                  <a:srgbClr val="0070C0"/>
                </a:solidFill>
              </a:rPr>
              <a:t>Поведението</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децата</a:t>
            </a:r>
            <a:r>
              <a:rPr lang="en-US" dirty="0">
                <a:solidFill>
                  <a:srgbClr val="0070C0"/>
                </a:solidFill>
              </a:rPr>
              <a:t> е </a:t>
            </a:r>
            <a:r>
              <a:rPr lang="en-US" dirty="0" err="1">
                <a:solidFill>
                  <a:srgbClr val="0070C0"/>
                </a:solidFill>
              </a:rPr>
              <a:t>продиктувано</a:t>
            </a:r>
            <a:r>
              <a:rPr lang="en-US" dirty="0">
                <a:solidFill>
                  <a:srgbClr val="0070C0"/>
                </a:solidFill>
              </a:rPr>
              <a:t> </a:t>
            </a:r>
            <a:r>
              <a:rPr lang="en-US" dirty="0" err="1">
                <a:solidFill>
                  <a:srgbClr val="0070C0"/>
                </a:solidFill>
              </a:rPr>
              <a:t>от</a:t>
            </a:r>
            <a:r>
              <a:rPr lang="en-US" dirty="0">
                <a:solidFill>
                  <a:srgbClr val="0070C0"/>
                </a:solidFill>
              </a:rPr>
              <a:t> </a:t>
            </a:r>
            <a:r>
              <a:rPr lang="en-US" dirty="0" err="1">
                <a:solidFill>
                  <a:srgbClr val="0070C0"/>
                </a:solidFill>
              </a:rPr>
              <a:t>емоцията</a:t>
            </a:r>
            <a:r>
              <a:rPr lang="en-US" dirty="0">
                <a:solidFill>
                  <a:srgbClr val="0070C0"/>
                </a:solidFill>
              </a:rPr>
              <a:t>, </a:t>
            </a:r>
            <a:r>
              <a:rPr lang="en-US" dirty="0" err="1">
                <a:solidFill>
                  <a:srgbClr val="0070C0"/>
                </a:solidFill>
              </a:rPr>
              <a:t>която</a:t>
            </a:r>
            <a:r>
              <a:rPr lang="en-US" dirty="0">
                <a:solidFill>
                  <a:srgbClr val="0070C0"/>
                </a:solidFill>
              </a:rPr>
              <a:t> </a:t>
            </a:r>
            <a:r>
              <a:rPr lang="en-US" dirty="0" err="1">
                <a:solidFill>
                  <a:srgbClr val="0070C0"/>
                </a:solidFill>
              </a:rPr>
              <a:t>изпитват</a:t>
            </a:r>
            <a:r>
              <a:rPr lang="en-US" dirty="0">
                <a:solidFill>
                  <a:srgbClr val="0070C0"/>
                </a:solidFill>
              </a:rPr>
              <a:t>.  </a:t>
            </a:r>
            <a:r>
              <a:rPr lang="en-US" dirty="0" err="1">
                <a:solidFill>
                  <a:srgbClr val="0070C0"/>
                </a:solidFill>
              </a:rPr>
              <a:t>Включ</a:t>
            </a:r>
            <a:r>
              <a:rPr lang="bg-BG" dirty="0">
                <a:solidFill>
                  <a:srgbClr val="0070C0"/>
                </a:solidFill>
              </a:rPr>
              <a:t>ват</a:t>
            </a:r>
            <a:r>
              <a:rPr lang="en-US" dirty="0">
                <a:solidFill>
                  <a:srgbClr val="0070C0"/>
                </a:solidFill>
              </a:rPr>
              <a:t> с</a:t>
            </a:r>
            <a:r>
              <a:rPr lang="bg-BG" dirty="0">
                <a:solidFill>
                  <a:srgbClr val="0070C0"/>
                </a:solidFill>
              </a:rPr>
              <a:t>е</a:t>
            </a:r>
            <a:r>
              <a:rPr lang="en-US" dirty="0">
                <a:solidFill>
                  <a:srgbClr val="0070C0"/>
                </a:solidFill>
              </a:rPr>
              <a:t> </a:t>
            </a:r>
            <a:r>
              <a:rPr lang="en-US" dirty="0" err="1">
                <a:solidFill>
                  <a:srgbClr val="0070C0"/>
                </a:solidFill>
              </a:rPr>
              <a:t>специално</a:t>
            </a:r>
            <a:r>
              <a:rPr lang="en-US" dirty="0">
                <a:solidFill>
                  <a:srgbClr val="0070C0"/>
                </a:solidFill>
              </a:rPr>
              <a:t> </a:t>
            </a:r>
            <a:r>
              <a:rPr lang="en-US" dirty="0" err="1">
                <a:solidFill>
                  <a:srgbClr val="0070C0"/>
                </a:solidFill>
              </a:rPr>
              <a:t>разработени</a:t>
            </a:r>
            <a:r>
              <a:rPr lang="en-US" dirty="0">
                <a:solidFill>
                  <a:srgbClr val="0070C0"/>
                </a:solidFill>
              </a:rPr>
              <a:t> </a:t>
            </a:r>
            <a:r>
              <a:rPr lang="en-US" dirty="0" err="1">
                <a:solidFill>
                  <a:srgbClr val="0070C0"/>
                </a:solidFill>
              </a:rPr>
              <a:t>игри</a:t>
            </a:r>
            <a:r>
              <a:rPr lang="en-US" dirty="0">
                <a:solidFill>
                  <a:srgbClr val="0070C0"/>
                </a:solidFill>
              </a:rPr>
              <a:t>, </a:t>
            </a:r>
            <a:r>
              <a:rPr lang="en-US" dirty="0" err="1">
                <a:solidFill>
                  <a:srgbClr val="0070C0"/>
                </a:solidFill>
              </a:rPr>
              <a:t>които</a:t>
            </a:r>
            <a:r>
              <a:rPr lang="en-US" dirty="0">
                <a:solidFill>
                  <a:srgbClr val="0070C0"/>
                </a:solidFill>
              </a:rPr>
              <a:t> </a:t>
            </a:r>
            <a:r>
              <a:rPr lang="en-US" dirty="0" err="1">
                <a:solidFill>
                  <a:srgbClr val="0070C0"/>
                </a:solidFill>
              </a:rPr>
              <a:t>развиват</a:t>
            </a:r>
            <a:r>
              <a:rPr lang="en-US" dirty="0">
                <a:solidFill>
                  <a:srgbClr val="0070C0"/>
                </a:solidFill>
              </a:rPr>
              <a:t> </a:t>
            </a:r>
            <a:r>
              <a:rPr lang="en-US" dirty="0" err="1">
                <a:solidFill>
                  <a:srgbClr val="0070C0"/>
                </a:solidFill>
              </a:rPr>
              <a:t>умението</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се</a:t>
            </a:r>
            <a:r>
              <a:rPr lang="en-US" dirty="0">
                <a:solidFill>
                  <a:srgbClr val="0070C0"/>
                </a:solidFill>
              </a:rPr>
              <a:t> </a:t>
            </a:r>
            <a:r>
              <a:rPr lang="en-US" dirty="0" err="1">
                <a:solidFill>
                  <a:srgbClr val="0070C0"/>
                </a:solidFill>
              </a:rPr>
              <a:t>прави</a:t>
            </a:r>
            <a:r>
              <a:rPr lang="en-US" dirty="0">
                <a:solidFill>
                  <a:srgbClr val="0070C0"/>
                </a:solidFill>
              </a:rPr>
              <a:t> </a:t>
            </a:r>
            <a:r>
              <a:rPr lang="en-US" dirty="0" err="1">
                <a:solidFill>
                  <a:srgbClr val="0070C0"/>
                </a:solidFill>
              </a:rPr>
              <a:t>разлика</a:t>
            </a:r>
            <a:r>
              <a:rPr lang="en-US" dirty="0">
                <a:solidFill>
                  <a:srgbClr val="0070C0"/>
                </a:solidFill>
              </a:rPr>
              <a:t> </a:t>
            </a:r>
            <a:r>
              <a:rPr lang="en-US" dirty="0" err="1">
                <a:solidFill>
                  <a:srgbClr val="0070C0"/>
                </a:solidFill>
              </a:rPr>
              <a:t>между</a:t>
            </a:r>
            <a:r>
              <a:rPr lang="en-US" dirty="0">
                <a:solidFill>
                  <a:srgbClr val="0070C0"/>
                </a:solidFill>
              </a:rPr>
              <a:t> </a:t>
            </a:r>
            <a:r>
              <a:rPr lang="en-US" dirty="0" err="1">
                <a:solidFill>
                  <a:srgbClr val="0070C0"/>
                </a:solidFill>
              </a:rPr>
              <a:t>степента</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емоциите</a:t>
            </a:r>
            <a:r>
              <a:rPr lang="en-US" dirty="0">
                <a:solidFill>
                  <a:srgbClr val="0070C0"/>
                </a:solidFill>
              </a:rPr>
              <a:t>, </a:t>
            </a:r>
            <a:r>
              <a:rPr lang="en-US" dirty="0" err="1">
                <a:solidFill>
                  <a:srgbClr val="0070C0"/>
                </a:solidFill>
              </a:rPr>
              <a:t>например</a:t>
            </a:r>
            <a:r>
              <a:rPr lang="en-US" dirty="0">
                <a:solidFill>
                  <a:srgbClr val="0070C0"/>
                </a:solidFill>
              </a:rPr>
              <a:t> </a:t>
            </a:r>
            <a:r>
              <a:rPr lang="en-US" dirty="0" err="1">
                <a:solidFill>
                  <a:srgbClr val="0070C0"/>
                </a:solidFill>
              </a:rPr>
              <a:t>раздразнен</a:t>
            </a:r>
            <a:r>
              <a:rPr lang="en-US" dirty="0">
                <a:solidFill>
                  <a:srgbClr val="0070C0"/>
                </a:solidFill>
              </a:rPr>
              <a:t>, </a:t>
            </a:r>
            <a:r>
              <a:rPr lang="en-US" dirty="0" err="1">
                <a:solidFill>
                  <a:srgbClr val="0070C0"/>
                </a:solidFill>
              </a:rPr>
              <a:t>ядосан</a:t>
            </a:r>
            <a:r>
              <a:rPr lang="en-US" dirty="0">
                <a:solidFill>
                  <a:srgbClr val="0070C0"/>
                </a:solidFill>
              </a:rPr>
              <a:t>, </a:t>
            </a:r>
            <a:r>
              <a:rPr lang="en-US" dirty="0" err="1">
                <a:solidFill>
                  <a:srgbClr val="0070C0"/>
                </a:solidFill>
              </a:rPr>
              <a:t>гневен</a:t>
            </a:r>
            <a:r>
              <a:rPr lang="en-US" dirty="0">
                <a:solidFill>
                  <a:srgbClr val="0070C0"/>
                </a:solidFill>
              </a:rPr>
              <a:t> и </a:t>
            </a:r>
            <a:r>
              <a:rPr lang="en-US" dirty="0" err="1">
                <a:solidFill>
                  <a:srgbClr val="0070C0"/>
                </a:solidFill>
              </a:rPr>
              <a:t>агресивен</a:t>
            </a:r>
            <a:r>
              <a:rPr lang="en-US" dirty="0">
                <a:solidFill>
                  <a:srgbClr val="0070C0"/>
                </a:solidFill>
              </a:rPr>
              <a:t>.</a:t>
            </a:r>
            <a:br>
              <a:rPr lang="en-US" dirty="0">
                <a:solidFill>
                  <a:srgbClr val="0070C0"/>
                </a:solidFill>
              </a:rPr>
            </a:br>
            <a:r>
              <a:rPr lang="en-US" dirty="0">
                <a:solidFill>
                  <a:srgbClr val="0070C0"/>
                </a:solidFill>
              </a:rPr>
              <a:t>ИЗПОЛЗВАНЕ НА ЕМОЦИИТЕ</a:t>
            </a:r>
            <a:r>
              <a:rPr lang="bg-BG" dirty="0">
                <a:solidFill>
                  <a:srgbClr val="0070C0"/>
                </a:solidFill>
              </a:rPr>
              <a:t> - </a:t>
            </a:r>
            <a:r>
              <a:rPr lang="en-US" dirty="0" err="1">
                <a:solidFill>
                  <a:srgbClr val="0070C0"/>
                </a:solidFill>
              </a:rPr>
              <a:t>Когато</a:t>
            </a:r>
            <a:r>
              <a:rPr lang="en-US" dirty="0">
                <a:solidFill>
                  <a:srgbClr val="0070C0"/>
                </a:solidFill>
              </a:rPr>
              <a:t> </a:t>
            </a:r>
            <a:r>
              <a:rPr lang="en-US" dirty="0" err="1">
                <a:solidFill>
                  <a:srgbClr val="0070C0"/>
                </a:solidFill>
              </a:rPr>
              <a:t>детето</a:t>
            </a:r>
            <a:r>
              <a:rPr lang="en-US" dirty="0">
                <a:solidFill>
                  <a:srgbClr val="0070C0"/>
                </a:solidFill>
              </a:rPr>
              <a:t> </a:t>
            </a:r>
            <a:r>
              <a:rPr lang="en-US" dirty="0" err="1">
                <a:solidFill>
                  <a:srgbClr val="0070C0"/>
                </a:solidFill>
              </a:rPr>
              <a:t>знае</a:t>
            </a:r>
            <a:r>
              <a:rPr lang="en-US" dirty="0">
                <a:solidFill>
                  <a:srgbClr val="0070C0"/>
                </a:solidFill>
              </a:rPr>
              <a:t> </a:t>
            </a:r>
            <a:r>
              <a:rPr lang="en-US" dirty="0" err="1">
                <a:solidFill>
                  <a:srgbClr val="0070C0"/>
                </a:solidFill>
              </a:rPr>
              <a:t>как</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разпознава</a:t>
            </a:r>
            <a:r>
              <a:rPr lang="en-US" dirty="0">
                <a:solidFill>
                  <a:srgbClr val="0070C0"/>
                </a:solidFill>
              </a:rPr>
              <a:t> и </a:t>
            </a:r>
            <a:r>
              <a:rPr lang="en-US" dirty="0" err="1">
                <a:solidFill>
                  <a:srgbClr val="0070C0"/>
                </a:solidFill>
              </a:rPr>
              <a:t>назовава</a:t>
            </a:r>
            <a:r>
              <a:rPr lang="en-US" dirty="0">
                <a:solidFill>
                  <a:srgbClr val="0070C0"/>
                </a:solidFill>
              </a:rPr>
              <a:t> </a:t>
            </a:r>
            <a:r>
              <a:rPr lang="en-US" dirty="0" err="1">
                <a:solidFill>
                  <a:srgbClr val="0070C0"/>
                </a:solidFill>
              </a:rPr>
              <a:t>своите</a:t>
            </a:r>
            <a:r>
              <a:rPr lang="en-US" dirty="0">
                <a:solidFill>
                  <a:srgbClr val="0070C0"/>
                </a:solidFill>
              </a:rPr>
              <a:t> </a:t>
            </a:r>
            <a:r>
              <a:rPr lang="en-US" dirty="0" err="1">
                <a:solidFill>
                  <a:srgbClr val="0070C0"/>
                </a:solidFill>
              </a:rPr>
              <a:t>емоции</a:t>
            </a:r>
            <a:r>
              <a:rPr lang="en-US" dirty="0">
                <a:solidFill>
                  <a:srgbClr val="0070C0"/>
                </a:solidFill>
              </a:rPr>
              <a:t>, </a:t>
            </a:r>
            <a:r>
              <a:rPr lang="en-US" dirty="0" err="1">
                <a:solidFill>
                  <a:srgbClr val="0070C0"/>
                </a:solidFill>
              </a:rPr>
              <a:t>то</a:t>
            </a:r>
            <a:r>
              <a:rPr lang="en-US" dirty="0">
                <a:solidFill>
                  <a:srgbClr val="0070C0"/>
                </a:solidFill>
              </a:rPr>
              <a:t> </a:t>
            </a:r>
            <a:r>
              <a:rPr lang="en-US" dirty="0" err="1">
                <a:solidFill>
                  <a:srgbClr val="0070C0"/>
                </a:solidFill>
              </a:rPr>
              <a:t>би</a:t>
            </a:r>
            <a:r>
              <a:rPr lang="en-US" dirty="0">
                <a:solidFill>
                  <a:srgbClr val="0070C0"/>
                </a:solidFill>
              </a:rPr>
              <a:t> </a:t>
            </a:r>
            <a:r>
              <a:rPr lang="en-US" dirty="0" err="1">
                <a:solidFill>
                  <a:srgbClr val="0070C0"/>
                </a:solidFill>
              </a:rPr>
              <a:t>могло</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ги</a:t>
            </a:r>
            <a:r>
              <a:rPr lang="en-US" dirty="0">
                <a:solidFill>
                  <a:srgbClr val="0070C0"/>
                </a:solidFill>
              </a:rPr>
              <a:t> </a:t>
            </a:r>
            <a:r>
              <a:rPr lang="en-US" dirty="0" err="1">
                <a:solidFill>
                  <a:srgbClr val="0070C0"/>
                </a:solidFill>
              </a:rPr>
              <a:t>използва</a:t>
            </a:r>
            <a:r>
              <a:rPr lang="en-US" dirty="0">
                <a:solidFill>
                  <a:srgbClr val="0070C0"/>
                </a:solidFill>
              </a:rPr>
              <a:t> в </a:t>
            </a:r>
            <a:r>
              <a:rPr lang="en-US" dirty="0" err="1">
                <a:solidFill>
                  <a:srgbClr val="0070C0"/>
                </a:solidFill>
              </a:rPr>
              <a:t>различни</a:t>
            </a:r>
            <a:r>
              <a:rPr lang="en-US" dirty="0">
                <a:solidFill>
                  <a:srgbClr val="0070C0"/>
                </a:solidFill>
              </a:rPr>
              <a:t> </a:t>
            </a:r>
            <a:r>
              <a:rPr lang="en-US" dirty="0" err="1">
                <a:solidFill>
                  <a:srgbClr val="0070C0"/>
                </a:solidFill>
              </a:rPr>
              <a:t>ситуации</a:t>
            </a:r>
            <a:r>
              <a:rPr lang="en-US" dirty="0">
                <a:solidFill>
                  <a:srgbClr val="0070C0"/>
                </a:solidFill>
              </a:rPr>
              <a:t>. </a:t>
            </a:r>
            <a:r>
              <a:rPr lang="en-US" dirty="0" err="1">
                <a:solidFill>
                  <a:srgbClr val="0070C0"/>
                </a:solidFill>
              </a:rPr>
              <a:t>Както</a:t>
            </a:r>
            <a:r>
              <a:rPr lang="en-US" dirty="0">
                <a:solidFill>
                  <a:srgbClr val="0070C0"/>
                </a:solidFill>
              </a:rPr>
              <a:t> </a:t>
            </a:r>
            <a:r>
              <a:rPr lang="en-US" dirty="0" err="1">
                <a:solidFill>
                  <a:srgbClr val="0070C0"/>
                </a:solidFill>
              </a:rPr>
              <a:t>положителните</a:t>
            </a:r>
            <a:r>
              <a:rPr lang="en-US" dirty="0">
                <a:solidFill>
                  <a:srgbClr val="0070C0"/>
                </a:solidFill>
              </a:rPr>
              <a:t>, </a:t>
            </a:r>
            <a:r>
              <a:rPr lang="en-US" dirty="0" err="1">
                <a:solidFill>
                  <a:srgbClr val="0070C0"/>
                </a:solidFill>
              </a:rPr>
              <a:t>така</a:t>
            </a:r>
            <a:r>
              <a:rPr lang="en-US" dirty="0">
                <a:solidFill>
                  <a:srgbClr val="0070C0"/>
                </a:solidFill>
              </a:rPr>
              <a:t> и </a:t>
            </a:r>
            <a:r>
              <a:rPr lang="en-US" dirty="0" err="1">
                <a:solidFill>
                  <a:srgbClr val="0070C0"/>
                </a:solidFill>
              </a:rPr>
              <a:t>негативните</a:t>
            </a:r>
            <a:r>
              <a:rPr lang="en-US" dirty="0">
                <a:solidFill>
                  <a:srgbClr val="0070C0"/>
                </a:solidFill>
              </a:rPr>
              <a:t> </a:t>
            </a:r>
            <a:r>
              <a:rPr lang="en-US" dirty="0" err="1">
                <a:solidFill>
                  <a:srgbClr val="0070C0"/>
                </a:solidFill>
              </a:rPr>
              <a:t>емоции</a:t>
            </a:r>
            <a:r>
              <a:rPr lang="en-US" dirty="0">
                <a:solidFill>
                  <a:srgbClr val="0070C0"/>
                </a:solidFill>
              </a:rPr>
              <a:t> </a:t>
            </a:r>
            <a:r>
              <a:rPr lang="en-US" dirty="0" err="1">
                <a:solidFill>
                  <a:srgbClr val="0070C0"/>
                </a:solidFill>
              </a:rPr>
              <a:t>имат</a:t>
            </a:r>
            <a:r>
              <a:rPr lang="en-US" dirty="0">
                <a:solidFill>
                  <a:srgbClr val="0070C0"/>
                </a:solidFill>
              </a:rPr>
              <a:t> </a:t>
            </a:r>
            <a:r>
              <a:rPr lang="en-US" dirty="0" err="1">
                <a:solidFill>
                  <a:srgbClr val="0070C0"/>
                </a:solidFill>
              </a:rPr>
              <a:t>голямо</a:t>
            </a:r>
            <a:r>
              <a:rPr lang="en-US" dirty="0">
                <a:solidFill>
                  <a:srgbClr val="0070C0"/>
                </a:solidFill>
              </a:rPr>
              <a:t> </a:t>
            </a:r>
            <a:r>
              <a:rPr lang="en-US" dirty="0" err="1">
                <a:solidFill>
                  <a:srgbClr val="0070C0"/>
                </a:solidFill>
              </a:rPr>
              <a:t>значение</a:t>
            </a:r>
            <a:r>
              <a:rPr lang="en-US" dirty="0">
                <a:solidFill>
                  <a:srgbClr val="0070C0"/>
                </a:solidFill>
              </a:rPr>
              <a:t> </a:t>
            </a:r>
            <a:r>
              <a:rPr lang="en-US" dirty="0" err="1">
                <a:solidFill>
                  <a:srgbClr val="0070C0"/>
                </a:solidFill>
              </a:rPr>
              <a:t>за</a:t>
            </a:r>
            <a:r>
              <a:rPr lang="en-US" dirty="0">
                <a:solidFill>
                  <a:srgbClr val="0070C0"/>
                </a:solidFill>
              </a:rPr>
              <a:t> </a:t>
            </a:r>
            <a:r>
              <a:rPr lang="en-US" dirty="0" err="1">
                <a:solidFill>
                  <a:srgbClr val="0070C0"/>
                </a:solidFill>
              </a:rPr>
              <a:t>цялостното</a:t>
            </a:r>
            <a:r>
              <a:rPr lang="en-US" dirty="0">
                <a:solidFill>
                  <a:srgbClr val="0070C0"/>
                </a:solidFill>
              </a:rPr>
              <a:t> </a:t>
            </a:r>
            <a:r>
              <a:rPr lang="en-US" dirty="0" err="1">
                <a:solidFill>
                  <a:srgbClr val="0070C0"/>
                </a:solidFill>
              </a:rPr>
              <a:t>психоемоционално</a:t>
            </a:r>
            <a:r>
              <a:rPr lang="en-US" dirty="0">
                <a:solidFill>
                  <a:srgbClr val="0070C0"/>
                </a:solidFill>
              </a:rPr>
              <a:t> </a:t>
            </a:r>
            <a:r>
              <a:rPr lang="en-US" dirty="0" err="1">
                <a:solidFill>
                  <a:srgbClr val="0070C0"/>
                </a:solidFill>
              </a:rPr>
              <a:t>състояние</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децата</a:t>
            </a:r>
            <a:r>
              <a:rPr lang="bg-BG" dirty="0">
                <a:solidFill>
                  <a:srgbClr val="0070C0"/>
                </a:solidFill>
              </a:rPr>
              <a:t>.</a:t>
            </a:r>
          </a:p>
        </p:txBody>
      </p:sp>
    </p:spTree>
    <p:extLst>
      <p:ext uri="{BB962C8B-B14F-4D97-AF65-F5344CB8AC3E}">
        <p14:creationId xmlns:p14="http://schemas.microsoft.com/office/powerpoint/2010/main" val="13567098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1036319"/>
          </a:xfrm>
        </p:spPr>
        <p:txBody>
          <a:bodyPr>
            <a:normAutofit fontScale="90000"/>
          </a:bodyPr>
          <a:lstStyle/>
          <a:p>
            <a:r>
              <a:rPr lang="bg-BG" dirty="0"/>
              <a:t>       </a:t>
            </a:r>
            <a:r>
              <a:rPr lang="bg-BG" sz="2800" dirty="0"/>
              <a:t>Техники, игри и средства за по-ефективно възприемане, разбиране и използване на емоциите</a:t>
            </a:r>
            <a:endParaRPr lang="bg-BG" dirty="0"/>
          </a:p>
        </p:txBody>
      </p:sp>
      <p:sp>
        <p:nvSpPr>
          <p:cNvPr id="3" name="Текстово поле 2">
            <a:extLst>
              <a:ext uri="{FF2B5EF4-FFF2-40B4-BE49-F238E27FC236}">
                <a16:creationId xmlns:a16="http://schemas.microsoft.com/office/drawing/2014/main" id="{67E17B01-2951-4519-87FD-AB22366D4996}"/>
              </a:ext>
            </a:extLst>
          </p:cNvPr>
          <p:cNvSpPr txBox="1"/>
          <p:nvPr/>
        </p:nvSpPr>
        <p:spPr>
          <a:xfrm>
            <a:off x="1181687" y="2011680"/>
            <a:ext cx="8092316" cy="4524315"/>
          </a:xfrm>
          <a:prstGeom prst="rect">
            <a:avLst/>
          </a:prstGeom>
          <a:noFill/>
        </p:spPr>
        <p:txBody>
          <a:bodyPr wrap="square" rtlCol="0">
            <a:spAutoFit/>
          </a:bodyPr>
          <a:lstStyle/>
          <a:p>
            <a:r>
              <a:rPr lang="en-US" dirty="0"/>
              <a:t> </a:t>
            </a:r>
            <a:r>
              <a:rPr lang="en-US" dirty="0">
                <a:solidFill>
                  <a:srgbClr val="C00000"/>
                </a:solidFill>
              </a:rPr>
              <a:t>EQ </a:t>
            </a:r>
            <a:r>
              <a:rPr lang="bg-BG" dirty="0">
                <a:solidFill>
                  <a:srgbClr val="C00000"/>
                </a:solidFill>
              </a:rPr>
              <a:t>ТАБЛА ЗА ДЕЦА - </a:t>
            </a:r>
            <a:r>
              <a:rPr lang="ru-RU" dirty="0">
                <a:solidFill>
                  <a:srgbClr val="C00000"/>
                </a:solidFill>
              </a:rPr>
              <a:t>Детски мини-</a:t>
            </a:r>
            <a:r>
              <a:rPr lang="ru-RU" dirty="0" err="1">
                <a:solidFill>
                  <a:srgbClr val="C00000"/>
                </a:solidFill>
              </a:rPr>
              <a:t>табла</a:t>
            </a:r>
            <a:r>
              <a:rPr lang="ru-RU" dirty="0">
                <a:solidFill>
                  <a:srgbClr val="C00000"/>
                </a:solidFill>
              </a:rPr>
              <a:t> </a:t>
            </a:r>
          </a:p>
          <a:p>
            <a:r>
              <a:rPr lang="ru-RU" dirty="0">
                <a:solidFill>
                  <a:srgbClr val="C00000"/>
                </a:solidFill>
              </a:rPr>
              <a:t>за развитие на </a:t>
            </a:r>
            <a:r>
              <a:rPr lang="ru-RU" dirty="0" err="1">
                <a:solidFill>
                  <a:srgbClr val="C00000"/>
                </a:solidFill>
              </a:rPr>
              <a:t>социални</a:t>
            </a:r>
            <a:r>
              <a:rPr lang="ru-RU" dirty="0">
                <a:solidFill>
                  <a:srgbClr val="C00000"/>
                </a:solidFill>
              </a:rPr>
              <a:t> и </a:t>
            </a:r>
            <a:r>
              <a:rPr lang="ru-RU" dirty="0" err="1">
                <a:solidFill>
                  <a:srgbClr val="C00000"/>
                </a:solidFill>
              </a:rPr>
              <a:t>емоционални</a:t>
            </a:r>
            <a:r>
              <a:rPr lang="ru-RU" dirty="0">
                <a:solidFill>
                  <a:srgbClr val="C00000"/>
                </a:solidFill>
              </a:rPr>
              <a:t> умения </a:t>
            </a:r>
          </a:p>
          <a:p>
            <a:endParaRPr lang="ru-RU" dirty="0"/>
          </a:p>
          <a:p>
            <a:endParaRPr lang="ru-RU" dirty="0"/>
          </a:p>
          <a:p>
            <a:endParaRPr lang="ru-RU" dirty="0"/>
          </a:p>
          <a:p>
            <a:endParaRPr lang="ru-RU" dirty="0"/>
          </a:p>
          <a:p>
            <a:endParaRPr lang="ru-RU" dirty="0"/>
          </a:p>
          <a:p>
            <a:r>
              <a:rPr lang="ru-RU" dirty="0"/>
              <a:t> </a:t>
            </a:r>
            <a:r>
              <a:rPr lang="en-US" dirty="0">
                <a:solidFill>
                  <a:srgbClr val="C00000"/>
                </a:solidFill>
              </a:rPr>
              <a:t>EQ </a:t>
            </a:r>
            <a:r>
              <a:rPr lang="bg-BG" dirty="0">
                <a:solidFill>
                  <a:srgbClr val="C00000"/>
                </a:solidFill>
              </a:rPr>
              <a:t>КАРТИ ЗА ИГРА С ЕМОЦИИ – Детето опознава и разбира емоциите</a:t>
            </a:r>
            <a:endParaRPr lang="ru-RU" dirty="0">
              <a:solidFill>
                <a:srgbClr val="C00000"/>
              </a:solidFill>
            </a:endParaRPr>
          </a:p>
          <a:p>
            <a:endParaRPr lang="bg-BG" dirty="0">
              <a:solidFill>
                <a:srgbClr val="C00000"/>
              </a:solidFill>
            </a:endParaRPr>
          </a:p>
          <a:p>
            <a:endParaRPr lang="bg-BG" dirty="0"/>
          </a:p>
          <a:p>
            <a:endParaRPr lang="bg-BG" dirty="0"/>
          </a:p>
          <a:p>
            <a:endParaRPr lang="bg-BG" dirty="0"/>
          </a:p>
          <a:p>
            <a:r>
              <a:rPr lang="bg-BG" dirty="0"/>
              <a:t> </a:t>
            </a:r>
          </a:p>
          <a:p>
            <a:endParaRPr lang="bg-BG" dirty="0"/>
          </a:p>
          <a:p>
            <a:r>
              <a:rPr lang="bg-BG" dirty="0">
                <a:solidFill>
                  <a:srgbClr val="C00000"/>
                </a:solidFill>
              </a:rPr>
              <a:t>ДНЕВНИК НА ЕМОЦИИТЕ – Децата записват или рисуват </a:t>
            </a:r>
            <a:r>
              <a:rPr lang="bg-BG" dirty="0" err="1">
                <a:solidFill>
                  <a:srgbClr val="C00000"/>
                </a:solidFill>
              </a:rPr>
              <a:t>преживяни</a:t>
            </a:r>
            <a:r>
              <a:rPr lang="bg-BG" dirty="0">
                <a:solidFill>
                  <a:srgbClr val="C00000"/>
                </a:solidFill>
              </a:rPr>
              <a:t> емоции</a:t>
            </a:r>
          </a:p>
        </p:txBody>
      </p:sp>
      <p:pic>
        <p:nvPicPr>
          <p:cNvPr id="7" name="Картина 6">
            <a:extLst>
              <a:ext uri="{FF2B5EF4-FFF2-40B4-BE49-F238E27FC236}">
                <a16:creationId xmlns:a16="http://schemas.microsoft.com/office/drawing/2014/main" id="{2764B5FB-1B4B-46E5-926D-73B12C4A41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052" y="2011680"/>
            <a:ext cx="1350059" cy="1821107"/>
          </a:xfrm>
          <a:prstGeom prst="rect">
            <a:avLst/>
          </a:prstGeom>
        </p:spPr>
      </p:pic>
      <p:pic>
        <p:nvPicPr>
          <p:cNvPr id="5" name="Картина 4">
            <a:extLst>
              <a:ext uri="{FF2B5EF4-FFF2-40B4-BE49-F238E27FC236}">
                <a16:creationId xmlns:a16="http://schemas.microsoft.com/office/drawing/2014/main" id="{F86BB885-EC39-4FC5-9B71-5480CE8613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8813" y="4409562"/>
            <a:ext cx="2433710" cy="1414463"/>
          </a:xfrm>
          <a:prstGeom prst="rect">
            <a:avLst/>
          </a:prstGeom>
        </p:spPr>
      </p:pic>
    </p:spTree>
    <p:extLst>
      <p:ext uri="{BB962C8B-B14F-4D97-AF65-F5344CB8AC3E}">
        <p14:creationId xmlns:p14="http://schemas.microsoft.com/office/powerpoint/2010/main" val="342299931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33046" y="351693"/>
            <a:ext cx="8640956" cy="1012873"/>
          </a:xfrm>
        </p:spPr>
        <p:txBody>
          <a:bodyPr>
            <a:normAutofit fontScale="90000"/>
          </a:bodyPr>
          <a:lstStyle/>
          <a:p>
            <a:r>
              <a:rPr lang="bg-BG" dirty="0"/>
              <a:t>       </a:t>
            </a:r>
            <a:r>
              <a:rPr lang="bg-BG" sz="2800" dirty="0"/>
              <a:t>Техники, игри и средства за по-ефективно възприемане, разбиране и използване на емоциите</a:t>
            </a:r>
            <a:endParaRPr lang="bg-BG" dirty="0"/>
          </a:p>
        </p:txBody>
      </p:sp>
      <p:pic>
        <p:nvPicPr>
          <p:cNvPr id="6" name="Картина 5">
            <a:extLst>
              <a:ext uri="{FF2B5EF4-FFF2-40B4-BE49-F238E27FC236}">
                <a16:creationId xmlns:a16="http://schemas.microsoft.com/office/drawing/2014/main" id="{647A92EA-734D-496C-BE42-BB0BCF102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868" y="1519311"/>
            <a:ext cx="6605799" cy="5338689"/>
          </a:xfrm>
          <a:prstGeom prst="rect">
            <a:avLst/>
          </a:prstGeom>
        </p:spPr>
      </p:pic>
    </p:spTree>
    <p:extLst>
      <p:ext uri="{BB962C8B-B14F-4D97-AF65-F5344CB8AC3E}">
        <p14:creationId xmlns:p14="http://schemas.microsoft.com/office/powerpoint/2010/main" val="286866736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Емоционална интелигентност</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125414" y="1772530"/>
            <a:ext cx="8018585" cy="5078313"/>
          </a:xfrm>
          <a:prstGeom prst="rect">
            <a:avLst/>
          </a:prstGeom>
          <a:noFill/>
        </p:spPr>
        <p:txBody>
          <a:bodyPr wrap="square" rtlCol="0">
            <a:spAutoFit/>
          </a:bodyPr>
          <a:lstStyle/>
          <a:p>
            <a:r>
              <a:rPr lang="en-US" dirty="0">
                <a:solidFill>
                  <a:srgbClr val="0070C0"/>
                </a:solidFill>
              </a:rPr>
              <a:t>УПРАВЛЕНИЕ НА ЕМОЦИИТЕ</a:t>
            </a:r>
            <a:r>
              <a:rPr lang="bg-BG" dirty="0">
                <a:solidFill>
                  <a:srgbClr val="0070C0"/>
                </a:solidFill>
              </a:rPr>
              <a:t> - </a:t>
            </a:r>
            <a:r>
              <a:rPr lang="en-US" dirty="0" err="1">
                <a:solidFill>
                  <a:srgbClr val="0070C0"/>
                </a:solidFill>
              </a:rPr>
              <a:t>Децата</a:t>
            </a:r>
            <a:r>
              <a:rPr lang="en-US" dirty="0">
                <a:solidFill>
                  <a:srgbClr val="0070C0"/>
                </a:solidFill>
              </a:rPr>
              <a:t> </a:t>
            </a:r>
            <a:r>
              <a:rPr lang="en-US" dirty="0" err="1">
                <a:solidFill>
                  <a:srgbClr val="0070C0"/>
                </a:solidFill>
              </a:rPr>
              <a:t>се</a:t>
            </a:r>
            <a:r>
              <a:rPr lang="en-US" dirty="0">
                <a:solidFill>
                  <a:srgbClr val="0070C0"/>
                </a:solidFill>
              </a:rPr>
              <a:t> </a:t>
            </a:r>
            <a:r>
              <a:rPr lang="en-US" dirty="0" err="1">
                <a:solidFill>
                  <a:srgbClr val="0070C0"/>
                </a:solidFill>
              </a:rPr>
              <a:t>учат</a:t>
            </a:r>
            <a:r>
              <a:rPr lang="en-US" dirty="0">
                <a:solidFill>
                  <a:srgbClr val="0070C0"/>
                </a:solidFill>
              </a:rPr>
              <a:t> </a:t>
            </a:r>
            <a:r>
              <a:rPr lang="en-US" dirty="0" err="1">
                <a:solidFill>
                  <a:srgbClr val="0070C0"/>
                </a:solidFill>
              </a:rPr>
              <a:t>как</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управляват</a:t>
            </a:r>
            <a:r>
              <a:rPr lang="en-US" dirty="0">
                <a:solidFill>
                  <a:srgbClr val="0070C0"/>
                </a:solidFill>
              </a:rPr>
              <a:t> </a:t>
            </a:r>
            <a:r>
              <a:rPr lang="en-US" dirty="0" err="1">
                <a:solidFill>
                  <a:srgbClr val="0070C0"/>
                </a:solidFill>
              </a:rPr>
              <a:t>своите</a:t>
            </a:r>
            <a:r>
              <a:rPr lang="en-US" dirty="0">
                <a:solidFill>
                  <a:srgbClr val="0070C0"/>
                </a:solidFill>
              </a:rPr>
              <a:t> </a:t>
            </a:r>
            <a:r>
              <a:rPr lang="en-US" dirty="0" err="1">
                <a:solidFill>
                  <a:srgbClr val="0070C0"/>
                </a:solidFill>
              </a:rPr>
              <a:t>емоции</a:t>
            </a:r>
            <a:r>
              <a:rPr lang="en-US" dirty="0">
                <a:solidFill>
                  <a:srgbClr val="0070C0"/>
                </a:solidFill>
              </a:rPr>
              <a:t>. </a:t>
            </a:r>
            <a:r>
              <a:rPr lang="en-US" dirty="0" err="1">
                <a:solidFill>
                  <a:srgbClr val="0070C0"/>
                </a:solidFill>
              </a:rPr>
              <a:t>Веднъж</a:t>
            </a:r>
            <a:r>
              <a:rPr lang="en-US" dirty="0">
                <a:solidFill>
                  <a:srgbClr val="0070C0"/>
                </a:solidFill>
              </a:rPr>
              <a:t> </a:t>
            </a:r>
            <a:r>
              <a:rPr lang="en-US" dirty="0" err="1">
                <a:solidFill>
                  <a:srgbClr val="0070C0"/>
                </a:solidFill>
              </a:rPr>
              <a:t>осъзнали</a:t>
            </a:r>
            <a:r>
              <a:rPr lang="en-US" dirty="0">
                <a:solidFill>
                  <a:srgbClr val="0070C0"/>
                </a:solidFill>
              </a:rPr>
              <a:t> в </a:t>
            </a:r>
            <a:r>
              <a:rPr lang="en-US" dirty="0" err="1">
                <a:solidFill>
                  <a:srgbClr val="0070C0"/>
                </a:solidFill>
              </a:rPr>
              <a:t>дълбочина</a:t>
            </a:r>
            <a:r>
              <a:rPr lang="en-US" dirty="0">
                <a:solidFill>
                  <a:srgbClr val="0070C0"/>
                </a:solidFill>
              </a:rPr>
              <a:t> </a:t>
            </a:r>
            <a:r>
              <a:rPr lang="en-US" dirty="0" err="1">
                <a:solidFill>
                  <a:srgbClr val="0070C0"/>
                </a:solidFill>
              </a:rPr>
              <a:t>емоционалното</a:t>
            </a:r>
            <a:r>
              <a:rPr lang="en-US" dirty="0">
                <a:solidFill>
                  <a:srgbClr val="0070C0"/>
                </a:solidFill>
              </a:rPr>
              <a:t> </a:t>
            </a:r>
            <a:r>
              <a:rPr lang="en-US" dirty="0" err="1">
                <a:solidFill>
                  <a:srgbClr val="0070C0"/>
                </a:solidFill>
              </a:rPr>
              <a:t>си</a:t>
            </a:r>
            <a:r>
              <a:rPr lang="en-US" dirty="0">
                <a:solidFill>
                  <a:srgbClr val="0070C0"/>
                </a:solidFill>
              </a:rPr>
              <a:t> </a:t>
            </a:r>
            <a:r>
              <a:rPr lang="en-US" dirty="0" err="1">
                <a:solidFill>
                  <a:srgbClr val="0070C0"/>
                </a:solidFill>
              </a:rPr>
              <a:t>състояние</a:t>
            </a:r>
            <a:r>
              <a:rPr lang="en-US" dirty="0">
                <a:solidFill>
                  <a:srgbClr val="0070C0"/>
                </a:solidFill>
              </a:rPr>
              <a:t>, </a:t>
            </a:r>
            <a:r>
              <a:rPr lang="en-US" dirty="0" err="1">
                <a:solidFill>
                  <a:srgbClr val="0070C0"/>
                </a:solidFill>
              </a:rPr>
              <a:t>децата</a:t>
            </a:r>
            <a:r>
              <a:rPr lang="en-US" dirty="0">
                <a:solidFill>
                  <a:srgbClr val="0070C0"/>
                </a:solidFill>
              </a:rPr>
              <a:t> </a:t>
            </a:r>
            <a:r>
              <a:rPr lang="en-US" dirty="0" err="1">
                <a:solidFill>
                  <a:srgbClr val="0070C0"/>
                </a:solidFill>
              </a:rPr>
              <a:t>имат</a:t>
            </a:r>
            <a:r>
              <a:rPr lang="en-US" dirty="0">
                <a:solidFill>
                  <a:srgbClr val="0070C0"/>
                </a:solidFill>
              </a:rPr>
              <a:t> </a:t>
            </a:r>
            <a:r>
              <a:rPr lang="en-US" dirty="0" err="1">
                <a:solidFill>
                  <a:srgbClr val="0070C0"/>
                </a:solidFill>
              </a:rPr>
              <a:t>възможност</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се</a:t>
            </a:r>
            <a:r>
              <a:rPr lang="en-US" dirty="0">
                <a:solidFill>
                  <a:srgbClr val="0070C0"/>
                </a:solidFill>
              </a:rPr>
              <a:t> </a:t>
            </a:r>
            <a:r>
              <a:rPr lang="en-US" dirty="0" err="1">
                <a:solidFill>
                  <a:srgbClr val="0070C0"/>
                </a:solidFill>
              </a:rPr>
              <a:t>саморегулират</a:t>
            </a:r>
            <a:r>
              <a:rPr lang="en-US" dirty="0">
                <a:solidFill>
                  <a:srgbClr val="0070C0"/>
                </a:solidFill>
              </a:rPr>
              <a:t>. </a:t>
            </a:r>
            <a:r>
              <a:rPr lang="en-US" dirty="0" err="1">
                <a:solidFill>
                  <a:srgbClr val="0070C0"/>
                </a:solidFill>
              </a:rPr>
              <a:t>Те</a:t>
            </a:r>
            <a:r>
              <a:rPr lang="en-US" dirty="0">
                <a:solidFill>
                  <a:srgbClr val="0070C0"/>
                </a:solidFill>
              </a:rPr>
              <a:t> </a:t>
            </a:r>
            <a:r>
              <a:rPr lang="en-US" dirty="0" err="1">
                <a:solidFill>
                  <a:srgbClr val="0070C0"/>
                </a:solidFill>
              </a:rPr>
              <a:t>могат</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овладеят</a:t>
            </a:r>
            <a:r>
              <a:rPr lang="en-US" dirty="0">
                <a:solidFill>
                  <a:srgbClr val="0070C0"/>
                </a:solidFill>
              </a:rPr>
              <a:t> </a:t>
            </a:r>
            <a:r>
              <a:rPr lang="en-US" dirty="0" err="1">
                <a:solidFill>
                  <a:srgbClr val="0070C0"/>
                </a:solidFill>
              </a:rPr>
              <a:t>емоцията</a:t>
            </a:r>
            <a:r>
              <a:rPr lang="en-US" dirty="0">
                <a:solidFill>
                  <a:srgbClr val="0070C0"/>
                </a:solidFill>
              </a:rPr>
              <a:t> и </a:t>
            </a:r>
            <a:r>
              <a:rPr lang="en-US" dirty="0" err="1">
                <a:solidFill>
                  <a:srgbClr val="0070C0"/>
                </a:solidFill>
              </a:rPr>
              <a:t>това</a:t>
            </a:r>
            <a:r>
              <a:rPr lang="en-US" dirty="0">
                <a:solidFill>
                  <a:srgbClr val="0070C0"/>
                </a:solidFill>
              </a:rPr>
              <a:t> </a:t>
            </a:r>
            <a:r>
              <a:rPr lang="en-US" dirty="0" err="1">
                <a:solidFill>
                  <a:srgbClr val="0070C0"/>
                </a:solidFill>
              </a:rPr>
              <a:t>по</a:t>
            </a:r>
            <a:r>
              <a:rPr lang="en-US" dirty="0">
                <a:solidFill>
                  <a:srgbClr val="0070C0"/>
                </a:solidFill>
              </a:rPr>
              <a:t> </a:t>
            </a:r>
            <a:r>
              <a:rPr lang="en-US" dirty="0" err="1">
                <a:solidFill>
                  <a:srgbClr val="0070C0"/>
                </a:solidFill>
              </a:rPr>
              <a:t>естествен</a:t>
            </a:r>
            <a:r>
              <a:rPr lang="en-US" dirty="0">
                <a:solidFill>
                  <a:srgbClr val="0070C0"/>
                </a:solidFill>
              </a:rPr>
              <a:t> </a:t>
            </a:r>
            <a:r>
              <a:rPr lang="en-US" dirty="0" err="1">
                <a:solidFill>
                  <a:srgbClr val="0070C0"/>
                </a:solidFill>
              </a:rPr>
              <a:t>начин</a:t>
            </a:r>
            <a:r>
              <a:rPr lang="en-US" dirty="0">
                <a:solidFill>
                  <a:srgbClr val="0070C0"/>
                </a:solidFill>
              </a:rPr>
              <a:t> </a:t>
            </a:r>
            <a:r>
              <a:rPr lang="en-US" dirty="0" err="1">
                <a:solidFill>
                  <a:srgbClr val="0070C0"/>
                </a:solidFill>
              </a:rPr>
              <a:t>променя</a:t>
            </a:r>
            <a:r>
              <a:rPr lang="en-US" dirty="0">
                <a:solidFill>
                  <a:srgbClr val="0070C0"/>
                </a:solidFill>
              </a:rPr>
              <a:t> и </a:t>
            </a:r>
            <a:r>
              <a:rPr lang="en-US" dirty="0" err="1">
                <a:solidFill>
                  <a:srgbClr val="0070C0"/>
                </a:solidFill>
              </a:rPr>
              <a:t>поведението</a:t>
            </a:r>
            <a:r>
              <a:rPr lang="en-US" dirty="0">
                <a:solidFill>
                  <a:srgbClr val="0070C0"/>
                </a:solidFill>
              </a:rPr>
              <a:t> </a:t>
            </a:r>
            <a:r>
              <a:rPr lang="en-US" dirty="0" err="1">
                <a:solidFill>
                  <a:srgbClr val="0070C0"/>
                </a:solidFill>
              </a:rPr>
              <a:t>им</a:t>
            </a:r>
            <a:r>
              <a:rPr lang="en-US" dirty="0">
                <a:solidFill>
                  <a:srgbClr val="0070C0"/>
                </a:solidFill>
              </a:rPr>
              <a:t>. </a:t>
            </a:r>
            <a:br>
              <a:rPr lang="en-US" dirty="0">
                <a:solidFill>
                  <a:srgbClr val="0070C0"/>
                </a:solidFill>
              </a:rPr>
            </a:br>
            <a:r>
              <a:rPr lang="en-US" dirty="0">
                <a:solidFill>
                  <a:srgbClr val="0070C0"/>
                </a:solidFill>
              </a:rPr>
              <a:t>ОВЛАДЯВАНЕ НА ЕМОЦИИТЕ</a:t>
            </a:r>
            <a:r>
              <a:rPr lang="bg-BG" dirty="0">
                <a:solidFill>
                  <a:srgbClr val="0070C0"/>
                </a:solidFill>
              </a:rPr>
              <a:t> - </a:t>
            </a:r>
            <a:r>
              <a:rPr lang="en-US" dirty="0" err="1">
                <a:solidFill>
                  <a:srgbClr val="0070C0"/>
                </a:solidFill>
              </a:rPr>
              <a:t>Децата</a:t>
            </a:r>
            <a:r>
              <a:rPr lang="en-US" dirty="0">
                <a:solidFill>
                  <a:srgbClr val="0070C0"/>
                </a:solidFill>
              </a:rPr>
              <a:t> </a:t>
            </a:r>
            <a:r>
              <a:rPr lang="en-US" dirty="0" err="1">
                <a:solidFill>
                  <a:srgbClr val="0070C0"/>
                </a:solidFill>
              </a:rPr>
              <a:t>се</a:t>
            </a:r>
            <a:r>
              <a:rPr lang="en-US" dirty="0">
                <a:solidFill>
                  <a:srgbClr val="0070C0"/>
                </a:solidFill>
              </a:rPr>
              <a:t> </a:t>
            </a:r>
            <a:r>
              <a:rPr lang="en-US" dirty="0" err="1">
                <a:solidFill>
                  <a:srgbClr val="0070C0"/>
                </a:solidFill>
              </a:rPr>
              <a:t>учат</a:t>
            </a:r>
            <a:r>
              <a:rPr lang="en-US" dirty="0">
                <a:solidFill>
                  <a:srgbClr val="0070C0"/>
                </a:solidFill>
              </a:rPr>
              <a:t> </a:t>
            </a:r>
            <a:r>
              <a:rPr lang="en-US" dirty="0" err="1">
                <a:solidFill>
                  <a:srgbClr val="0070C0"/>
                </a:solidFill>
              </a:rPr>
              <a:t>как</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овладяват</a:t>
            </a:r>
            <a:r>
              <a:rPr lang="en-US" dirty="0">
                <a:solidFill>
                  <a:srgbClr val="0070C0"/>
                </a:solidFill>
              </a:rPr>
              <a:t> </a:t>
            </a:r>
            <a:r>
              <a:rPr lang="en-US" dirty="0" err="1">
                <a:solidFill>
                  <a:srgbClr val="0070C0"/>
                </a:solidFill>
              </a:rPr>
              <a:t>внезапно</a:t>
            </a:r>
            <a:r>
              <a:rPr lang="en-US" dirty="0">
                <a:solidFill>
                  <a:srgbClr val="0070C0"/>
                </a:solidFill>
              </a:rPr>
              <a:t> </a:t>
            </a:r>
            <a:r>
              <a:rPr lang="en-US" dirty="0" err="1">
                <a:solidFill>
                  <a:srgbClr val="0070C0"/>
                </a:solidFill>
              </a:rPr>
              <a:t>настъпили</a:t>
            </a:r>
            <a:r>
              <a:rPr lang="en-US" dirty="0">
                <a:solidFill>
                  <a:srgbClr val="0070C0"/>
                </a:solidFill>
              </a:rPr>
              <a:t> </a:t>
            </a:r>
            <a:r>
              <a:rPr lang="en-US" dirty="0" err="1">
                <a:solidFill>
                  <a:srgbClr val="0070C0"/>
                </a:solidFill>
              </a:rPr>
              <a:t>емоции</a:t>
            </a:r>
            <a:r>
              <a:rPr lang="bg-BG" dirty="0">
                <a:solidFill>
                  <a:srgbClr val="0070C0"/>
                </a:solidFill>
              </a:rPr>
              <a:t> и</a:t>
            </a:r>
            <a:r>
              <a:rPr lang="en-US" dirty="0">
                <a:solidFill>
                  <a:srgbClr val="0070C0"/>
                </a:solidFill>
              </a:rPr>
              <a:t> </a:t>
            </a:r>
            <a:r>
              <a:rPr lang="en-US" dirty="0" err="1">
                <a:solidFill>
                  <a:srgbClr val="0070C0"/>
                </a:solidFill>
              </a:rPr>
              <a:t>техники</a:t>
            </a:r>
            <a:r>
              <a:rPr lang="en-US" dirty="0">
                <a:solidFill>
                  <a:srgbClr val="0070C0"/>
                </a:solidFill>
              </a:rPr>
              <a:t> </a:t>
            </a:r>
            <a:r>
              <a:rPr lang="en-US" dirty="0" err="1">
                <a:solidFill>
                  <a:srgbClr val="0070C0"/>
                </a:solidFill>
              </a:rPr>
              <a:t>за</a:t>
            </a:r>
            <a:r>
              <a:rPr lang="en-US" dirty="0">
                <a:solidFill>
                  <a:srgbClr val="0070C0"/>
                </a:solidFill>
              </a:rPr>
              <a:t> </a:t>
            </a:r>
            <a:r>
              <a:rPr lang="en-US" dirty="0" err="1">
                <a:solidFill>
                  <a:srgbClr val="0070C0"/>
                </a:solidFill>
              </a:rPr>
              <a:t>намаляване</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напрежението</a:t>
            </a:r>
            <a:r>
              <a:rPr lang="en-US" dirty="0">
                <a:solidFill>
                  <a:srgbClr val="0070C0"/>
                </a:solidFill>
              </a:rPr>
              <a:t>. </a:t>
            </a:r>
            <a:r>
              <a:rPr lang="en-US" dirty="0" err="1">
                <a:solidFill>
                  <a:srgbClr val="0070C0"/>
                </a:solidFill>
              </a:rPr>
              <a:t>Включ</a:t>
            </a:r>
            <a:r>
              <a:rPr lang="bg-BG" dirty="0">
                <a:solidFill>
                  <a:srgbClr val="0070C0"/>
                </a:solidFill>
              </a:rPr>
              <a:t>ват се</a:t>
            </a:r>
            <a:r>
              <a:rPr lang="en-US" dirty="0">
                <a:solidFill>
                  <a:srgbClr val="0070C0"/>
                </a:solidFill>
              </a:rPr>
              <a:t> </a:t>
            </a:r>
            <a:r>
              <a:rPr lang="en-US" dirty="0" err="1">
                <a:solidFill>
                  <a:srgbClr val="0070C0"/>
                </a:solidFill>
              </a:rPr>
              <a:t>занимания</a:t>
            </a:r>
            <a:r>
              <a:rPr lang="bg-BG" dirty="0">
                <a:solidFill>
                  <a:srgbClr val="0070C0"/>
                </a:solidFill>
              </a:rPr>
              <a:t>, които</a:t>
            </a:r>
            <a:r>
              <a:rPr lang="en-US" dirty="0">
                <a:solidFill>
                  <a:srgbClr val="0070C0"/>
                </a:solidFill>
              </a:rPr>
              <a:t> </a:t>
            </a:r>
            <a:r>
              <a:rPr lang="en-US" dirty="0" err="1">
                <a:solidFill>
                  <a:srgbClr val="0070C0"/>
                </a:solidFill>
              </a:rPr>
              <a:t>развиват</a:t>
            </a:r>
            <a:r>
              <a:rPr lang="en-US" dirty="0">
                <a:solidFill>
                  <a:srgbClr val="0070C0"/>
                </a:solidFill>
              </a:rPr>
              <a:t> </a:t>
            </a:r>
            <a:r>
              <a:rPr lang="en-US" dirty="0" err="1">
                <a:solidFill>
                  <a:srgbClr val="0070C0"/>
                </a:solidFill>
              </a:rPr>
              <a:t>основни</a:t>
            </a:r>
            <a:r>
              <a:rPr lang="en-US" dirty="0">
                <a:solidFill>
                  <a:srgbClr val="0070C0"/>
                </a:solidFill>
              </a:rPr>
              <a:t> </a:t>
            </a:r>
            <a:r>
              <a:rPr lang="en-US" dirty="0" err="1">
                <a:solidFill>
                  <a:srgbClr val="0070C0"/>
                </a:solidFill>
              </a:rPr>
              <a:t>компетентности</a:t>
            </a:r>
            <a:r>
              <a:rPr lang="en-US" dirty="0">
                <a:solidFill>
                  <a:srgbClr val="0070C0"/>
                </a:solidFill>
              </a:rPr>
              <a:t> </a:t>
            </a:r>
            <a:r>
              <a:rPr lang="en-US" dirty="0" err="1">
                <a:solidFill>
                  <a:srgbClr val="0070C0"/>
                </a:solidFill>
              </a:rPr>
              <a:t>за</a:t>
            </a:r>
            <a:r>
              <a:rPr lang="en-US" dirty="0">
                <a:solidFill>
                  <a:srgbClr val="0070C0"/>
                </a:solidFill>
              </a:rPr>
              <a:t> </a:t>
            </a:r>
            <a:r>
              <a:rPr lang="en-US" dirty="0" err="1">
                <a:solidFill>
                  <a:srgbClr val="0070C0"/>
                </a:solidFill>
              </a:rPr>
              <a:t>невербален</a:t>
            </a:r>
            <a:r>
              <a:rPr lang="en-US" dirty="0">
                <a:solidFill>
                  <a:srgbClr val="0070C0"/>
                </a:solidFill>
              </a:rPr>
              <a:t> </a:t>
            </a:r>
            <a:r>
              <a:rPr lang="en-US" dirty="0" err="1">
                <a:solidFill>
                  <a:srgbClr val="0070C0"/>
                </a:solidFill>
              </a:rPr>
              <a:t>израз</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чувства</a:t>
            </a:r>
            <a:r>
              <a:rPr lang="en-US" dirty="0">
                <a:solidFill>
                  <a:srgbClr val="0070C0"/>
                </a:solidFill>
              </a:rPr>
              <a:t> и </a:t>
            </a:r>
            <a:r>
              <a:rPr lang="en-US" dirty="0" err="1">
                <a:solidFill>
                  <a:srgbClr val="0070C0"/>
                </a:solidFill>
              </a:rPr>
              <a:t>изграждане</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доверие</a:t>
            </a:r>
            <a:r>
              <a:rPr lang="en-US" dirty="0">
                <a:solidFill>
                  <a:srgbClr val="0070C0"/>
                </a:solidFill>
              </a:rPr>
              <a:t>.</a:t>
            </a:r>
            <a:endParaRPr lang="bg-BG" dirty="0">
              <a:solidFill>
                <a:srgbClr val="0070C0"/>
              </a:solidFill>
            </a:endParaRPr>
          </a:p>
          <a:p>
            <a:r>
              <a:rPr lang="en-US" dirty="0">
                <a:solidFill>
                  <a:srgbClr val="0070C0"/>
                </a:solidFill>
              </a:rPr>
              <a:t>ЕМПАТИЯ</a:t>
            </a:r>
            <a:r>
              <a:rPr lang="bg-BG" dirty="0">
                <a:solidFill>
                  <a:srgbClr val="0070C0"/>
                </a:solidFill>
              </a:rPr>
              <a:t> - </a:t>
            </a:r>
            <a:r>
              <a:rPr lang="en-US" dirty="0" err="1">
                <a:solidFill>
                  <a:srgbClr val="0070C0"/>
                </a:solidFill>
              </a:rPr>
              <a:t>Изключително</a:t>
            </a:r>
            <a:r>
              <a:rPr lang="en-US" dirty="0">
                <a:solidFill>
                  <a:srgbClr val="0070C0"/>
                </a:solidFill>
              </a:rPr>
              <a:t> </a:t>
            </a:r>
            <a:r>
              <a:rPr lang="en-US" dirty="0" err="1">
                <a:solidFill>
                  <a:srgbClr val="0070C0"/>
                </a:solidFill>
              </a:rPr>
              <a:t>важно</a:t>
            </a:r>
            <a:r>
              <a:rPr lang="en-US" dirty="0">
                <a:solidFill>
                  <a:srgbClr val="0070C0"/>
                </a:solidFill>
              </a:rPr>
              <a:t> е </a:t>
            </a:r>
            <a:r>
              <a:rPr lang="en-US" dirty="0" err="1">
                <a:solidFill>
                  <a:srgbClr val="0070C0"/>
                </a:solidFill>
              </a:rPr>
              <a:t>децата</a:t>
            </a:r>
            <a:r>
              <a:rPr lang="en-US" dirty="0">
                <a:solidFill>
                  <a:srgbClr val="0070C0"/>
                </a:solidFill>
              </a:rPr>
              <a:t> </a:t>
            </a:r>
            <a:r>
              <a:rPr lang="en-US" dirty="0" err="1">
                <a:solidFill>
                  <a:srgbClr val="0070C0"/>
                </a:solidFill>
              </a:rPr>
              <a:t>от</a:t>
            </a:r>
            <a:r>
              <a:rPr lang="en-US" dirty="0">
                <a:solidFill>
                  <a:srgbClr val="0070C0"/>
                </a:solidFill>
              </a:rPr>
              <a:t> </a:t>
            </a:r>
            <a:r>
              <a:rPr lang="en-US" dirty="0" err="1">
                <a:solidFill>
                  <a:srgbClr val="0070C0"/>
                </a:solidFill>
              </a:rPr>
              <a:t>малки</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бъдат</a:t>
            </a:r>
            <a:r>
              <a:rPr lang="en-US" dirty="0">
                <a:solidFill>
                  <a:srgbClr val="0070C0"/>
                </a:solidFill>
              </a:rPr>
              <a:t> </a:t>
            </a:r>
            <a:r>
              <a:rPr lang="en-US" dirty="0" err="1">
                <a:solidFill>
                  <a:srgbClr val="0070C0"/>
                </a:solidFill>
              </a:rPr>
              <a:t>емпатични</a:t>
            </a:r>
            <a:r>
              <a:rPr lang="en-US" dirty="0">
                <a:solidFill>
                  <a:srgbClr val="0070C0"/>
                </a:solidFill>
              </a:rPr>
              <a:t>. </a:t>
            </a:r>
            <a:r>
              <a:rPr lang="en-US" dirty="0" err="1">
                <a:solidFill>
                  <a:srgbClr val="0070C0"/>
                </a:solidFill>
              </a:rPr>
              <a:t>Знанието</a:t>
            </a:r>
            <a:r>
              <a:rPr lang="en-US" dirty="0">
                <a:solidFill>
                  <a:srgbClr val="0070C0"/>
                </a:solidFill>
              </a:rPr>
              <a:t>, </a:t>
            </a:r>
            <a:r>
              <a:rPr lang="en-US" dirty="0" err="1">
                <a:solidFill>
                  <a:srgbClr val="0070C0"/>
                </a:solidFill>
              </a:rPr>
              <a:t>че</a:t>
            </a:r>
            <a:r>
              <a:rPr lang="en-US" dirty="0">
                <a:solidFill>
                  <a:srgbClr val="0070C0"/>
                </a:solidFill>
              </a:rPr>
              <a:t> </a:t>
            </a:r>
            <a:r>
              <a:rPr lang="en-US" dirty="0" err="1">
                <a:solidFill>
                  <a:srgbClr val="0070C0"/>
                </a:solidFill>
              </a:rPr>
              <a:t>тяхното</a:t>
            </a:r>
            <a:r>
              <a:rPr lang="en-US" dirty="0">
                <a:solidFill>
                  <a:srgbClr val="0070C0"/>
                </a:solidFill>
              </a:rPr>
              <a:t> </a:t>
            </a:r>
            <a:r>
              <a:rPr lang="en-US" dirty="0" err="1">
                <a:solidFill>
                  <a:srgbClr val="0070C0"/>
                </a:solidFill>
              </a:rPr>
              <a:t>поведение</a:t>
            </a:r>
            <a:r>
              <a:rPr lang="en-US" dirty="0">
                <a:solidFill>
                  <a:srgbClr val="0070C0"/>
                </a:solidFill>
              </a:rPr>
              <a:t> </a:t>
            </a:r>
            <a:r>
              <a:rPr lang="en-US" dirty="0" err="1">
                <a:solidFill>
                  <a:srgbClr val="0070C0"/>
                </a:solidFill>
              </a:rPr>
              <a:t>повлиява</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другия</a:t>
            </a:r>
            <a:r>
              <a:rPr lang="en-US" dirty="0">
                <a:solidFill>
                  <a:srgbClr val="0070C0"/>
                </a:solidFill>
              </a:rPr>
              <a:t> е </a:t>
            </a:r>
            <a:r>
              <a:rPr lang="en-US" dirty="0" err="1">
                <a:solidFill>
                  <a:srgbClr val="0070C0"/>
                </a:solidFill>
              </a:rPr>
              <a:t>базата</a:t>
            </a:r>
            <a:r>
              <a:rPr lang="en-US" dirty="0">
                <a:solidFill>
                  <a:srgbClr val="0070C0"/>
                </a:solidFill>
              </a:rPr>
              <a:t>, </a:t>
            </a:r>
            <a:r>
              <a:rPr lang="en-US" dirty="0" err="1">
                <a:solidFill>
                  <a:srgbClr val="0070C0"/>
                </a:solidFill>
              </a:rPr>
              <a:t>върху</a:t>
            </a:r>
            <a:r>
              <a:rPr lang="en-US" dirty="0">
                <a:solidFill>
                  <a:srgbClr val="0070C0"/>
                </a:solidFill>
              </a:rPr>
              <a:t> </a:t>
            </a:r>
            <a:r>
              <a:rPr lang="en-US" dirty="0" err="1">
                <a:solidFill>
                  <a:srgbClr val="0070C0"/>
                </a:solidFill>
              </a:rPr>
              <a:t>която</a:t>
            </a:r>
            <a:r>
              <a:rPr lang="en-US" dirty="0">
                <a:solidFill>
                  <a:srgbClr val="0070C0"/>
                </a:solidFill>
              </a:rPr>
              <a:t> </a:t>
            </a:r>
            <a:r>
              <a:rPr lang="en-US" dirty="0" err="1">
                <a:solidFill>
                  <a:srgbClr val="0070C0"/>
                </a:solidFill>
              </a:rPr>
              <a:t>се</a:t>
            </a:r>
            <a:r>
              <a:rPr lang="en-US" dirty="0">
                <a:solidFill>
                  <a:srgbClr val="0070C0"/>
                </a:solidFill>
              </a:rPr>
              <a:t> </a:t>
            </a:r>
            <a:r>
              <a:rPr lang="en-US" dirty="0" err="1">
                <a:solidFill>
                  <a:srgbClr val="0070C0"/>
                </a:solidFill>
              </a:rPr>
              <a:t>гради</a:t>
            </a:r>
            <a:r>
              <a:rPr lang="en-US" dirty="0">
                <a:solidFill>
                  <a:srgbClr val="0070C0"/>
                </a:solidFill>
              </a:rPr>
              <a:t> </a:t>
            </a:r>
            <a:r>
              <a:rPr lang="en-US" dirty="0" err="1">
                <a:solidFill>
                  <a:srgbClr val="0070C0"/>
                </a:solidFill>
              </a:rPr>
              <a:t>емпатия</a:t>
            </a:r>
            <a:r>
              <a:rPr lang="en-US" dirty="0">
                <a:solidFill>
                  <a:srgbClr val="0070C0"/>
                </a:solidFill>
              </a:rPr>
              <a:t>. </a:t>
            </a:r>
            <a:r>
              <a:rPr lang="en-US" dirty="0" err="1">
                <a:solidFill>
                  <a:srgbClr val="0070C0"/>
                </a:solidFill>
              </a:rPr>
              <a:t>Включ</a:t>
            </a:r>
            <a:r>
              <a:rPr lang="bg-BG" dirty="0">
                <a:solidFill>
                  <a:srgbClr val="0070C0"/>
                </a:solidFill>
              </a:rPr>
              <a:t>ват се</a:t>
            </a:r>
            <a:r>
              <a:rPr lang="en-US" dirty="0">
                <a:solidFill>
                  <a:srgbClr val="0070C0"/>
                </a:solidFill>
              </a:rPr>
              <a:t> </a:t>
            </a:r>
            <a:r>
              <a:rPr lang="en-US" dirty="0" err="1">
                <a:solidFill>
                  <a:srgbClr val="0070C0"/>
                </a:solidFill>
              </a:rPr>
              <a:t>ситуационни</a:t>
            </a:r>
            <a:r>
              <a:rPr lang="en-US" dirty="0">
                <a:solidFill>
                  <a:srgbClr val="0070C0"/>
                </a:solidFill>
              </a:rPr>
              <a:t> </a:t>
            </a:r>
            <a:r>
              <a:rPr lang="en-US" dirty="0" err="1">
                <a:solidFill>
                  <a:srgbClr val="0070C0"/>
                </a:solidFill>
              </a:rPr>
              <a:t>игри</a:t>
            </a:r>
            <a:r>
              <a:rPr lang="en-US" dirty="0">
                <a:solidFill>
                  <a:srgbClr val="0070C0"/>
                </a:solidFill>
              </a:rPr>
              <a:t>, </a:t>
            </a:r>
            <a:r>
              <a:rPr lang="en-US" dirty="0" err="1">
                <a:solidFill>
                  <a:srgbClr val="0070C0"/>
                </a:solidFill>
              </a:rPr>
              <a:t>които</a:t>
            </a:r>
            <a:r>
              <a:rPr lang="en-US" dirty="0">
                <a:solidFill>
                  <a:srgbClr val="0070C0"/>
                </a:solidFill>
              </a:rPr>
              <a:t> </a:t>
            </a:r>
            <a:r>
              <a:rPr lang="en-US" dirty="0" err="1">
                <a:solidFill>
                  <a:srgbClr val="0070C0"/>
                </a:solidFill>
              </a:rPr>
              <a:t>развиват</a:t>
            </a:r>
            <a:r>
              <a:rPr lang="en-US" dirty="0">
                <a:solidFill>
                  <a:srgbClr val="0070C0"/>
                </a:solidFill>
              </a:rPr>
              <a:t> </a:t>
            </a:r>
            <a:r>
              <a:rPr lang="en-US" dirty="0" err="1">
                <a:solidFill>
                  <a:srgbClr val="0070C0"/>
                </a:solidFill>
              </a:rPr>
              <a:t>разбиране</a:t>
            </a:r>
            <a:r>
              <a:rPr lang="en-US" dirty="0">
                <a:solidFill>
                  <a:srgbClr val="0070C0"/>
                </a:solidFill>
              </a:rPr>
              <a:t> в </a:t>
            </a:r>
            <a:r>
              <a:rPr lang="en-US" dirty="0" err="1">
                <a:solidFill>
                  <a:srgbClr val="0070C0"/>
                </a:solidFill>
              </a:rPr>
              <a:t>децата</a:t>
            </a:r>
            <a:r>
              <a:rPr lang="en-US" dirty="0">
                <a:solidFill>
                  <a:srgbClr val="0070C0"/>
                </a:solidFill>
              </a:rPr>
              <a:t> </a:t>
            </a:r>
            <a:r>
              <a:rPr lang="en-US" dirty="0" err="1">
                <a:solidFill>
                  <a:srgbClr val="0070C0"/>
                </a:solidFill>
              </a:rPr>
              <a:t>за</a:t>
            </a:r>
            <a:r>
              <a:rPr lang="en-US" dirty="0">
                <a:solidFill>
                  <a:srgbClr val="0070C0"/>
                </a:solidFill>
              </a:rPr>
              <a:t> </a:t>
            </a:r>
            <a:r>
              <a:rPr lang="en-US" dirty="0" err="1">
                <a:solidFill>
                  <a:srgbClr val="0070C0"/>
                </a:solidFill>
              </a:rPr>
              <a:t>чувствата</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другия</a:t>
            </a:r>
            <a:r>
              <a:rPr lang="en-US" dirty="0">
                <a:solidFill>
                  <a:srgbClr val="0070C0"/>
                </a:solidFill>
              </a:rPr>
              <a:t>.</a:t>
            </a:r>
            <a:br>
              <a:rPr lang="en-US" dirty="0">
                <a:solidFill>
                  <a:srgbClr val="0070C0"/>
                </a:solidFill>
              </a:rPr>
            </a:br>
            <a:r>
              <a:rPr lang="en-US" dirty="0">
                <a:solidFill>
                  <a:srgbClr val="0070C0"/>
                </a:solidFill>
              </a:rPr>
              <a:t>СЕМЕЙНА СРЕДА И ЕМОЦИИТЕ</a:t>
            </a:r>
            <a:r>
              <a:rPr lang="bg-BG" dirty="0">
                <a:solidFill>
                  <a:srgbClr val="0070C0"/>
                </a:solidFill>
              </a:rPr>
              <a:t> - </a:t>
            </a:r>
            <a:r>
              <a:rPr lang="en-US" dirty="0" err="1">
                <a:solidFill>
                  <a:srgbClr val="0070C0"/>
                </a:solidFill>
              </a:rPr>
              <a:t>Емоционална</a:t>
            </a:r>
            <a:r>
              <a:rPr lang="en-US" dirty="0">
                <a:solidFill>
                  <a:srgbClr val="0070C0"/>
                </a:solidFill>
              </a:rPr>
              <a:t> </a:t>
            </a:r>
            <a:r>
              <a:rPr lang="en-US" dirty="0" err="1">
                <a:solidFill>
                  <a:srgbClr val="0070C0"/>
                </a:solidFill>
              </a:rPr>
              <a:t>интелигентност</a:t>
            </a:r>
            <a:r>
              <a:rPr lang="en-US" dirty="0">
                <a:solidFill>
                  <a:srgbClr val="0070C0"/>
                </a:solidFill>
              </a:rPr>
              <a:t> в </a:t>
            </a:r>
            <a:r>
              <a:rPr lang="en-US" dirty="0" err="1">
                <a:solidFill>
                  <a:srgbClr val="0070C0"/>
                </a:solidFill>
              </a:rPr>
              <a:t>семейството</a:t>
            </a:r>
            <a:r>
              <a:rPr lang="en-US" dirty="0">
                <a:solidFill>
                  <a:srgbClr val="0070C0"/>
                </a:solidFill>
              </a:rPr>
              <a:t> и </a:t>
            </a:r>
            <a:r>
              <a:rPr lang="en-US" dirty="0" err="1">
                <a:solidFill>
                  <a:srgbClr val="0070C0"/>
                </a:solidFill>
              </a:rPr>
              <a:t>сред</a:t>
            </a:r>
            <a:r>
              <a:rPr lang="en-US" dirty="0">
                <a:solidFill>
                  <a:srgbClr val="0070C0"/>
                </a:solidFill>
              </a:rPr>
              <a:t> </a:t>
            </a:r>
            <a:r>
              <a:rPr lang="en-US" dirty="0" err="1">
                <a:solidFill>
                  <a:srgbClr val="0070C0"/>
                </a:solidFill>
              </a:rPr>
              <a:t>роднини</a:t>
            </a:r>
            <a:r>
              <a:rPr lang="en-US" dirty="0">
                <a:solidFill>
                  <a:srgbClr val="0070C0"/>
                </a:solidFill>
              </a:rPr>
              <a:t>. </a:t>
            </a:r>
            <a:r>
              <a:rPr lang="en-US" dirty="0" err="1">
                <a:solidFill>
                  <a:srgbClr val="0070C0"/>
                </a:solidFill>
              </a:rPr>
              <a:t>Чрез</a:t>
            </a:r>
            <a:r>
              <a:rPr lang="en-US" dirty="0">
                <a:solidFill>
                  <a:srgbClr val="0070C0"/>
                </a:solidFill>
              </a:rPr>
              <a:t> </a:t>
            </a:r>
            <a:r>
              <a:rPr lang="en-US" dirty="0" err="1">
                <a:solidFill>
                  <a:srgbClr val="0070C0"/>
                </a:solidFill>
              </a:rPr>
              <a:t>ролеви</a:t>
            </a:r>
            <a:r>
              <a:rPr lang="en-US" dirty="0">
                <a:solidFill>
                  <a:srgbClr val="0070C0"/>
                </a:solidFill>
              </a:rPr>
              <a:t> </a:t>
            </a:r>
            <a:r>
              <a:rPr lang="en-US" dirty="0" err="1">
                <a:solidFill>
                  <a:srgbClr val="0070C0"/>
                </a:solidFill>
              </a:rPr>
              <a:t>игри</a:t>
            </a:r>
            <a:r>
              <a:rPr lang="en-US" dirty="0">
                <a:solidFill>
                  <a:srgbClr val="0070C0"/>
                </a:solidFill>
              </a:rPr>
              <a:t> и </a:t>
            </a:r>
            <a:r>
              <a:rPr lang="en-US" dirty="0" err="1">
                <a:solidFill>
                  <a:srgbClr val="0070C0"/>
                </a:solidFill>
              </a:rPr>
              <a:t>техники</a:t>
            </a:r>
            <a:r>
              <a:rPr lang="en-US" dirty="0">
                <a:solidFill>
                  <a:srgbClr val="0070C0"/>
                </a:solidFill>
              </a:rPr>
              <a:t> </a:t>
            </a:r>
            <a:r>
              <a:rPr lang="en-US" dirty="0" err="1">
                <a:solidFill>
                  <a:srgbClr val="0070C0"/>
                </a:solidFill>
              </a:rPr>
              <a:t>се</a:t>
            </a:r>
            <a:r>
              <a:rPr lang="en-US" dirty="0">
                <a:solidFill>
                  <a:srgbClr val="0070C0"/>
                </a:solidFill>
              </a:rPr>
              <a:t> </a:t>
            </a:r>
            <a:r>
              <a:rPr lang="en-US" dirty="0" err="1">
                <a:solidFill>
                  <a:srgbClr val="0070C0"/>
                </a:solidFill>
              </a:rPr>
              <a:t>изгражда</a:t>
            </a:r>
            <a:r>
              <a:rPr lang="en-US" dirty="0">
                <a:solidFill>
                  <a:srgbClr val="0070C0"/>
                </a:solidFill>
              </a:rPr>
              <a:t> </a:t>
            </a:r>
            <a:r>
              <a:rPr lang="en-US" dirty="0" err="1">
                <a:solidFill>
                  <a:srgbClr val="0070C0"/>
                </a:solidFill>
              </a:rPr>
              <a:t>модел</a:t>
            </a:r>
            <a:r>
              <a:rPr lang="en-US" dirty="0">
                <a:solidFill>
                  <a:srgbClr val="0070C0"/>
                </a:solidFill>
              </a:rPr>
              <a:t> </a:t>
            </a:r>
            <a:r>
              <a:rPr lang="en-US" dirty="0" err="1">
                <a:solidFill>
                  <a:srgbClr val="0070C0"/>
                </a:solidFill>
              </a:rPr>
              <a:t>за</a:t>
            </a:r>
            <a:r>
              <a:rPr lang="en-US" dirty="0">
                <a:solidFill>
                  <a:srgbClr val="0070C0"/>
                </a:solidFill>
              </a:rPr>
              <a:t> </a:t>
            </a:r>
            <a:r>
              <a:rPr lang="en-US" dirty="0" err="1">
                <a:solidFill>
                  <a:srgbClr val="0070C0"/>
                </a:solidFill>
              </a:rPr>
              <a:t>уважителен</a:t>
            </a:r>
            <a:r>
              <a:rPr lang="en-US" dirty="0">
                <a:solidFill>
                  <a:srgbClr val="0070C0"/>
                </a:solidFill>
              </a:rPr>
              <a:t> </a:t>
            </a:r>
            <a:r>
              <a:rPr lang="en-US" dirty="0" err="1">
                <a:solidFill>
                  <a:srgbClr val="0070C0"/>
                </a:solidFill>
              </a:rPr>
              <a:t>начин</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самоизразяване</a:t>
            </a:r>
            <a:r>
              <a:rPr lang="en-US" dirty="0">
                <a:solidFill>
                  <a:srgbClr val="0070C0"/>
                </a:solidFill>
              </a:rPr>
              <a:t>. </a:t>
            </a:r>
            <a:r>
              <a:rPr lang="en-US" dirty="0" err="1">
                <a:solidFill>
                  <a:srgbClr val="0070C0"/>
                </a:solidFill>
              </a:rPr>
              <a:t>Често</a:t>
            </a:r>
            <a:r>
              <a:rPr lang="en-US" dirty="0">
                <a:solidFill>
                  <a:srgbClr val="0070C0"/>
                </a:solidFill>
              </a:rPr>
              <a:t> </a:t>
            </a:r>
            <a:r>
              <a:rPr lang="en-US" dirty="0" err="1">
                <a:solidFill>
                  <a:srgbClr val="0070C0"/>
                </a:solidFill>
              </a:rPr>
              <a:t>децата</a:t>
            </a:r>
            <a:r>
              <a:rPr lang="en-US" dirty="0">
                <a:solidFill>
                  <a:srgbClr val="0070C0"/>
                </a:solidFill>
              </a:rPr>
              <a:t> </a:t>
            </a:r>
            <a:r>
              <a:rPr lang="en-US" dirty="0" err="1">
                <a:solidFill>
                  <a:srgbClr val="0070C0"/>
                </a:solidFill>
              </a:rPr>
              <a:t>се</a:t>
            </a:r>
            <a:r>
              <a:rPr lang="en-US" dirty="0">
                <a:solidFill>
                  <a:srgbClr val="0070C0"/>
                </a:solidFill>
              </a:rPr>
              <a:t> </a:t>
            </a:r>
            <a:r>
              <a:rPr lang="en-US" dirty="0" err="1">
                <a:solidFill>
                  <a:srgbClr val="0070C0"/>
                </a:solidFill>
              </a:rPr>
              <a:t>тревожат</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не</a:t>
            </a:r>
            <a:r>
              <a:rPr lang="en-US" dirty="0">
                <a:solidFill>
                  <a:srgbClr val="0070C0"/>
                </a:solidFill>
              </a:rPr>
              <a:t> </a:t>
            </a:r>
            <a:r>
              <a:rPr lang="en-US" dirty="0" err="1">
                <a:solidFill>
                  <a:srgbClr val="0070C0"/>
                </a:solidFill>
              </a:rPr>
              <a:t>наранят</a:t>
            </a:r>
            <a:r>
              <a:rPr lang="en-US" dirty="0">
                <a:solidFill>
                  <a:srgbClr val="0070C0"/>
                </a:solidFill>
              </a:rPr>
              <a:t> </a:t>
            </a:r>
            <a:r>
              <a:rPr lang="en-US" dirty="0" err="1">
                <a:solidFill>
                  <a:srgbClr val="0070C0"/>
                </a:solidFill>
              </a:rPr>
              <a:t>чувствата</a:t>
            </a:r>
            <a:r>
              <a:rPr lang="en-US" dirty="0">
                <a:solidFill>
                  <a:srgbClr val="0070C0"/>
                </a:solidFill>
              </a:rPr>
              <a:t> </a:t>
            </a:r>
            <a:r>
              <a:rPr lang="en-US" dirty="0" err="1">
                <a:solidFill>
                  <a:srgbClr val="0070C0"/>
                </a:solidFill>
              </a:rPr>
              <a:t>на</a:t>
            </a:r>
            <a:r>
              <a:rPr lang="en-US" dirty="0">
                <a:solidFill>
                  <a:srgbClr val="0070C0"/>
                </a:solidFill>
              </a:rPr>
              <a:t> </a:t>
            </a:r>
            <a:r>
              <a:rPr lang="en-US" dirty="0" err="1">
                <a:solidFill>
                  <a:srgbClr val="0070C0"/>
                </a:solidFill>
              </a:rPr>
              <a:t>най-близките</a:t>
            </a:r>
            <a:r>
              <a:rPr lang="en-US" dirty="0">
                <a:solidFill>
                  <a:srgbClr val="0070C0"/>
                </a:solidFill>
              </a:rPr>
              <a:t> </a:t>
            </a:r>
            <a:r>
              <a:rPr lang="en-US" dirty="0" err="1">
                <a:solidFill>
                  <a:srgbClr val="0070C0"/>
                </a:solidFill>
              </a:rPr>
              <a:t>си</a:t>
            </a:r>
            <a:r>
              <a:rPr lang="en-US" dirty="0">
                <a:solidFill>
                  <a:srgbClr val="0070C0"/>
                </a:solidFill>
              </a:rPr>
              <a:t> и </a:t>
            </a:r>
            <a:r>
              <a:rPr lang="en-US" dirty="0" err="1">
                <a:solidFill>
                  <a:srgbClr val="0070C0"/>
                </a:solidFill>
              </a:rPr>
              <a:t>заради</a:t>
            </a:r>
            <a:r>
              <a:rPr lang="en-US" dirty="0">
                <a:solidFill>
                  <a:srgbClr val="0070C0"/>
                </a:solidFill>
              </a:rPr>
              <a:t> </a:t>
            </a:r>
            <a:r>
              <a:rPr lang="en-US" dirty="0" err="1">
                <a:solidFill>
                  <a:srgbClr val="0070C0"/>
                </a:solidFill>
              </a:rPr>
              <a:t>това</a:t>
            </a:r>
            <a:r>
              <a:rPr lang="en-US" dirty="0">
                <a:solidFill>
                  <a:srgbClr val="0070C0"/>
                </a:solidFill>
              </a:rPr>
              <a:t> </a:t>
            </a:r>
            <a:r>
              <a:rPr lang="en-US" dirty="0" err="1">
                <a:solidFill>
                  <a:srgbClr val="0070C0"/>
                </a:solidFill>
              </a:rPr>
              <a:t>избират</a:t>
            </a:r>
            <a:r>
              <a:rPr lang="en-US" dirty="0">
                <a:solidFill>
                  <a:srgbClr val="0070C0"/>
                </a:solidFill>
              </a:rPr>
              <a:t> </a:t>
            </a:r>
            <a:r>
              <a:rPr lang="en-US" dirty="0" err="1">
                <a:solidFill>
                  <a:srgbClr val="0070C0"/>
                </a:solidFill>
              </a:rPr>
              <a:t>да</a:t>
            </a:r>
            <a:r>
              <a:rPr lang="en-US" dirty="0">
                <a:solidFill>
                  <a:srgbClr val="0070C0"/>
                </a:solidFill>
              </a:rPr>
              <a:t> </a:t>
            </a:r>
            <a:r>
              <a:rPr lang="en-US" dirty="0" err="1">
                <a:solidFill>
                  <a:srgbClr val="0070C0"/>
                </a:solidFill>
              </a:rPr>
              <a:t>потискат</a:t>
            </a:r>
            <a:r>
              <a:rPr lang="en-US" dirty="0">
                <a:solidFill>
                  <a:srgbClr val="0070C0"/>
                </a:solidFill>
              </a:rPr>
              <a:t> </a:t>
            </a:r>
            <a:r>
              <a:rPr lang="en-US" dirty="0" err="1">
                <a:solidFill>
                  <a:srgbClr val="0070C0"/>
                </a:solidFill>
              </a:rPr>
              <a:t>своите</a:t>
            </a:r>
            <a:r>
              <a:rPr lang="en-US" dirty="0">
                <a:solidFill>
                  <a:srgbClr val="0070C0"/>
                </a:solidFill>
              </a:rPr>
              <a:t> </a:t>
            </a:r>
            <a:r>
              <a:rPr lang="en-US" dirty="0" err="1">
                <a:solidFill>
                  <a:srgbClr val="0070C0"/>
                </a:solidFill>
              </a:rPr>
              <a:t>собствени</a:t>
            </a:r>
            <a:r>
              <a:rPr lang="en-US" dirty="0">
                <a:solidFill>
                  <a:srgbClr val="0070C0"/>
                </a:solidFill>
              </a:rPr>
              <a:t>.</a:t>
            </a:r>
            <a:br>
              <a:rPr lang="en-US" dirty="0">
                <a:solidFill>
                  <a:srgbClr val="0070C0"/>
                </a:solidFill>
              </a:rPr>
            </a:br>
            <a:endParaRPr lang="bg-BG" dirty="0">
              <a:solidFill>
                <a:srgbClr val="0070C0"/>
              </a:solidFill>
            </a:endParaRPr>
          </a:p>
        </p:txBody>
      </p:sp>
    </p:spTree>
    <p:extLst>
      <p:ext uri="{BB962C8B-B14F-4D97-AF65-F5344CB8AC3E}">
        <p14:creationId xmlns:p14="http://schemas.microsoft.com/office/powerpoint/2010/main" val="390322663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a:t>
            </a:r>
            <a:r>
              <a:rPr lang="bg-BG" sz="2700" dirty="0"/>
              <a:t>Техники за управляване и овладяване на емоциите</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125414" y="1772530"/>
            <a:ext cx="8018585" cy="4801314"/>
          </a:xfrm>
          <a:prstGeom prst="rect">
            <a:avLst/>
          </a:prstGeom>
          <a:noFill/>
        </p:spPr>
        <p:txBody>
          <a:bodyPr wrap="square" rtlCol="0">
            <a:spAutoFit/>
          </a:bodyPr>
          <a:lstStyle/>
          <a:p>
            <a:endParaRPr lang="bg-BG" dirty="0">
              <a:solidFill>
                <a:srgbClr val="FF0000"/>
              </a:solidFill>
            </a:endParaRPr>
          </a:p>
          <a:p>
            <a:r>
              <a:rPr lang="bg-BG" dirty="0">
                <a:solidFill>
                  <a:srgbClr val="FF0000"/>
                </a:solidFill>
              </a:rPr>
              <a:t> </a:t>
            </a:r>
            <a:r>
              <a:rPr lang="bg-BG" dirty="0">
                <a:solidFill>
                  <a:srgbClr val="C00000"/>
                </a:solidFill>
              </a:rPr>
              <a:t>СПОРТНИ ДЕЙНОСТИ – Гъвкаво използване на спорта, като инструмент за тяхното емоционално, физическо, социално, психологическо и дисциплинарно развитие.</a:t>
            </a:r>
          </a:p>
          <a:p>
            <a:r>
              <a:rPr lang="bg-BG" dirty="0">
                <a:solidFill>
                  <a:srgbClr val="C00000"/>
                </a:solidFill>
              </a:rPr>
              <a:t> ДВИЖЕНИЕ И РАЗХОДКА – Помагат детето да освободи натрупаното напрежение.</a:t>
            </a:r>
          </a:p>
          <a:p>
            <a:r>
              <a:rPr lang="bg-BG" dirty="0">
                <a:solidFill>
                  <a:srgbClr val="C00000"/>
                </a:solidFill>
              </a:rPr>
              <a:t> СЛУШАНЕ НА МУЗИКА – Средство за облекчаване на стреса, </a:t>
            </a:r>
            <a:r>
              <a:rPr lang="ru-RU" dirty="0" err="1">
                <a:solidFill>
                  <a:srgbClr val="C00000"/>
                </a:solidFill>
              </a:rPr>
              <a:t>насърчаване</a:t>
            </a:r>
            <a:r>
              <a:rPr lang="ru-RU" dirty="0">
                <a:solidFill>
                  <a:srgbClr val="C00000"/>
                </a:solidFill>
              </a:rPr>
              <a:t> </a:t>
            </a:r>
            <a:r>
              <a:rPr lang="ru-RU" dirty="0" err="1">
                <a:solidFill>
                  <a:srgbClr val="C00000"/>
                </a:solidFill>
              </a:rPr>
              <a:t>развитието</a:t>
            </a:r>
            <a:r>
              <a:rPr lang="ru-RU" dirty="0">
                <a:solidFill>
                  <a:srgbClr val="C00000"/>
                </a:solidFill>
              </a:rPr>
              <a:t> на </a:t>
            </a:r>
            <a:r>
              <a:rPr lang="ru-RU" dirty="0" err="1">
                <a:solidFill>
                  <a:srgbClr val="C00000"/>
                </a:solidFill>
              </a:rPr>
              <a:t>познавателните</a:t>
            </a:r>
            <a:r>
              <a:rPr lang="ru-RU" dirty="0">
                <a:solidFill>
                  <a:srgbClr val="C00000"/>
                </a:solidFill>
              </a:rPr>
              <a:t> способности, </a:t>
            </a:r>
            <a:r>
              <a:rPr lang="ru-RU" dirty="0" err="1">
                <a:solidFill>
                  <a:srgbClr val="C00000"/>
                </a:solidFill>
              </a:rPr>
              <a:t>вербалните</a:t>
            </a:r>
            <a:r>
              <a:rPr lang="ru-RU" dirty="0">
                <a:solidFill>
                  <a:srgbClr val="C00000"/>
                </a:solidFill>
              </a:rPr>
              <a:t> умения и </a:t>
            </a:r>
            <a:r>
              <a:rPr lang="ru-RU" dirty="0" err="1">
                <a:solidFill>
                  <a:srgbClr val="C00000"/>
                </a:solidFill>
              </a:rPr>
              <a:t>емоционалната</a:t>
            </a:r>
            <a:r>
              <a:rPr lang="ru-RU" dirty="0">
                <a:solidFill>
                  <a:srgbClr val="C00000"/>
                </a:solidFill>
              </a:rPr>
              <a:t> </a:t>
            </a:r>
            <a:r>
              <a:rPr lang="ru-RU" dirty="0" err="1">
                <a:solidFill>
                  <a:srgbClr val="C00000"/>
                </a:solidFill>
              </a:rPr>
              <a:t>интелигентност</a:t>
            </a:r>
            <a:r>
              <a:rPr lang="ru-RU" dirty="0">
                <a:solidFill>
                  <a:srgbClr val="C00000"/>
                </a:solidFill>
              </a:rPr>
              <a:t>.</a:t>
            </a:r>
            <a:endParaRPr lang="bg-BG" dirty="0">
              <a:solidFill>
                <a:srgbClr val="C00000"/>
              </a:solidFill>
            </a:endParaRPr>
          </a:p>
          <a:p>
            <a:endParaRPr lang="bg-BG" dirty="0">
              <a:solidFill>
                <a:srgbClr val="C00000"/>
              </a:solidFill>
            </a:endParaRPr>
          </a:p>
          <a:p>
            <a:r>
              <a:rPr lang="bg-BG" dirty="0">
                <a:solidFill>
                  <a:srgbClr val="C00000"/>
                </a:solidFill>
              </a:rPr>
              <a:t> РАЗГОВОР С РОДИТЕЛИТЕ – Обсъждане поведението и състоянието на детето с родителите, за да може то да преодолее това свое емоционално състояние, заедно с хората до него. Не може детето понякога да не бъде стресирано, родителят да не бъде притеснен, учителят да не се чувства затруднен. Можем, обаче, да говорим помежду си, за да намерим </a:t>
            </a:r>
            <a:r>
              <a:rPr lang="bg-BG">
                <a:solidFill>
                  <a:srgbClr val="C00000"/>
                </a:solidFill>
              </a:rPr>
              <a:t>решението заедно.</a:t>
            </a:r>
            <a:br>
              <a:rPr lang="en-US" dirty="0"/>
            </a:br>
            <a:endParaRPr lang="bg-BG" dirty="0"/>
          </a:p>
        </p:txBody>
      </p:sp>
    </p:spTree>
    <p:extLst>
      <p:ext uri="{BB962C8B-B14F-4D97-AF65-F5344CB8AC3E}">
        <p14:creationId xmlns:p14="http://schemas.microsoft.com/office/powerpoint/2010/main" val="298888363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Емоционална интелигентност</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125414" y="1772530"/>
            <a:ext cx="8018585" cy="4801314"/>
          </a:xfrm>
          <a:prstGeom prst="rect">
            <a:avLst/>
          </a:prstGeom>
          <a:noFill/>
        </p:spPr>
        <p:txBody>
          <a:bodyPr wrap="square" rtlCol="0">
            <a:spAutoFit/>
          </a:bodyPr>
          <a:lstStyle/>
          <a:p>
            <a:r>
              <a:rPr lang="en-US" dirty="0"/>
              <a:t> СОЦИАЛНА СРЕДА И ЕМОЦИИТЕ</a:t>
            </a:r>
            <a:r>
              <a:rPr lang="bg-BG" dirty="0"/>
              <a:t> - </a:t>
            </a:r>
            <a:r>
              <a:rPr lang="en-US" dirty="0" err="1"/>
              <a:t>Емоционално</a:t>
            </a:r>
            <a:r>
              <a:rPr lang="en-US" dirty="0"/>
              <a:t> </a:t>
            </a:r>
            <a:r>
              <a:rPr lang="en-US" dirty="0" err="1"/>
              <a:t>интелигентно</a:t>
            </a:r>
            <a:r>
              <a:rPr lang="en-US" dirty="0"/>
              <a:t> </a:t>
            </a:r>
            <a:r>
              <a:rPr lang="en-US" dirty="0" err="1"/>
              <a:t>отношение</a:t>
            </a:r>
            <a:r>
              <a:rPr lang="en-US" dirty="0"/>
              <a:t> в </a:t>
            </a:r>
            <a:r>
              <a:rPr lang="en-US" dirty="0" err="1"/>
              <a:t>приятелския</a:t>
            </a:r>
            <a:r>
              <a:rPr lang="en-US" dirty="0"/>
              <a:t> </a:t>
            </a:r>
            <a:r>
              <a:rPr lang="en-US" dirty="0" err="1"/>
              <a:t>кръг</a:t>
            </a:r>
            <a:r>
              <a:rPr lang="en-US" dirty="0"/>
              <a:t>. </a:t>
            </a:r>
            <a:r>
              <a:rPr lang="en-US" dirty="0" err="1"/>
              <a:t>Отработват</a:t>
            </a:r>
            <a:r>
              <a:rPr lang="en-US" dirty="0"/>
              <a:t> </a:t>
            </a:r>
            <a:r>
              <a:rPr lang="en-US" dirty="0" err="1"/>
              <a:t>се</a:t>
            </a:r>
            <a:r>
              <a:rPr lang="en-US" dirty="0"/>
              <a:t> </a:t>
            </a:r>
            <a:r>
              <a:rPr lang="en-US" dirty="0" err="1"/>
              <a:t>чувства</a:t>
            </a:r>
            <a:r>
              <a:rPr lang="en-US" dirty="0"/>
              <a:t> и </a:t>
            </a:r>
            <a:r>
              <a:rPr lang="en-US" dirty="0" err="1"/>
              <a:t>адекватно</a:t>
            </a:r>
            <a:r>
              <a:rPr lang="en-US" dirty="0"/>
              <a:t> </a:t>
            </a:r>
            <a:r>
              <a:rPr lang="en-US" dirty="0" err="1"/>
              <a:t>изразяване</a:t>
            </a:r>
            <a:r>
              <a:rPr lang="en-US" dirty="0"/>
              <a:t> в </a:t>
            </a:r>
            <a:r>
              <a:rPr lang="en-US" dirty="0" err="1"/>
              <a:t>училище</a:t>
            </a:r>
            <a:r>
              <a:rPr lang="en-US" dirty="0"/>
              <a:t> </a:t>
            </a:r>
            <a:r>
              <a:rPr lang="en-US" dirty="0" err="1"/>
              <a:t>или</a:t>
            </a:r>
            <a:r>
              <a:rPr lang="en-US" dirty="0"/>
              <a:t> </a:t>
            </a:r>
            <a:r>
              <a:rPr lang="en-US" dirty="0" err="1"/>
              <a:t>градинaта</a:t>
            </a:r>
            <a:r>
              <a:rPr lang="en-US" dirty="0"/>
              <a:t>. </a:t>
            </a:r>
            <a:r>
              <a:rPr lang="en-US" dirty="0" err="1"/>
              <a:t>От</a:t>
            </a:r>
            <a:r>
              <a:rPr lang="en-US" dirty="0"/>
              <a:t> </a:t>
            </a:r>
            <a:r>
              <a:rPr lang="en-US" dirty="0" err="1"/>
              <a:t>съществено</a:t>
            </a:r>
            <a:r>
              <a:rPr lang="en-US" dirty="0"/>
              <a:t> </a:t>
            </a:r>
            <a:r>
              <a:rPr lang="en-US" dirty="0" err="1"/>
              <a:t>значение</a:t>
            </a:r>
            <a:r>
              <a:rPr lang="en-US" dirty="0"/>
              <a:t> е </a:t>
            </a:r>
            <a:r>
              <a:rPr lang="en-US" dirty="0" err="1"/>
              <a:t>как</a:t>
            </a:r>
            <a:r>
              <a:rPr lang="en-US" dirty="0"/>
              <a:t> </a:t>
            </a:r>
            <a:r>
              <a:rPr lang="en-US" dirty="0" err="1"/>
              <a:t>детето</a:t>
            </a:r>
            <a:r>
              <a:rPr lang="en-US" dirty="0"/>
              <a:t> </a:t>
            </a:r>
            <a:r>
              <a:rPr lang="en-US" dirty="0" err="1"/>
              <a:t>се</a:t>
            </a:r>
            <a:r>
              <a:rPr lang="en-US" dirty="0"/>
              <a:t> </a:t>
            </a:r>
            <a:r>
              <a:rPr lang="en-US" dirty="0" err="1"/>
              <a:t>чувства</a:t>
            </a:r>
            <a:r>
              <a:rPr lang="en-US" dirty="0"/>
              <a:t> </a:t>
            </a:r>
            <a:r>
              <a:rPr lang="en-US" dirty="0" err="1"/>
              <a:t>пред</a:t>
            </a:r>
            <a:r>
              <a:rPr lang="en-US" dirty="0"/>
              <a:t> </a:t>
            </a:r>
            <a:r>
              <a:rPr lang="en-US" dirty="0" err="1"/>
              <a:t>авторитети</a:t>
            </a:r>
            <a:r>
              <a:rPr lang="en-US" dirty="0"/>
              <a:t> и </a:t>
            </a:r>
            <a:r>
              <a:rPr lang="en-US" dirty="0" err="1"/>
              <a:t>доколко</a:t>
            </a:r>
            <a:r>
              <a:rPr lang="en-US" dirty="0"/>
              <a:t> </a:t>
            </a:r>
            <a:r>
              <a:rPr lang="en-US" dirty="0" err="1"/>
              <a:t>може</a:t>
            </a:r>
            <a:r>
              <a:rPr lang="en-US" dirty="0"/>
              <a:t> </a:t>
            </a:r>
            <a:r>
              <a:rPr lang="en-US" dirty="0" err="1"/>
              <a:t>да</a:t>
            </a:r>
            <a:r>
              <a:rPr lang="en-US" dirty="0"/>
              <a:t> </a:t>
            </a:r>
            <a:r>
              <a:rPr lang="en-US" dirty="0" err="1"/>
              <a:t>постави</a:t>
            </a:r>
            <a:r>
              <a:rPr lang="en-US" dirty="0"/>
              <a:t> </a:t>
            </a:r>
            <a:r>
              <a:rPr lang="en-US" dirty="0" err="1"/>
              <a:t>личните</a:t>
            </a:r>
            <a:r>
              <a:rPr lang="en-US" dirty="0"/>
              <a:t> </a:t>
            </a:r>
            <a:r>
              <a:rPr lang="en-US" dirty="0" err="1"/>
              <a:t>си</a:t>
            </a:r>
            <a:r>
              <a:rPr lang="en-US" dirty="0"/>
              <a:t> </a:t>
            </a:r>
            <a:r>
              <a:rPr lang="en-US" dirty="0" err="1"/>
              <a:t>граници</a:t>
            </a:r>
            <a:r>
              <a:rPr lang="en-US" dirty="0"/>
              <a:t> в </a:t>
            </a:r>
            <a:r>
              <a:rPr lang="en-US" dirty="0" err="1"/>
              <a:t>такава</a:t>
            </a:r>
            <a:r>
              <a:rPr lang="en-US" dirty="0"/>
              <a:t> </a:t>
            </a:r>
            <a:r>
              <a:rPr lang="en-US" dirty="0" err="1"/>
              <a:t>среда</a:t>
            </a:r>
            <a:r>
              <a:rPr lang="en-US" dirty="0"/>
              <a:t>. </a:t>
            </a:r>
            <a:r>
              <a:rPr lang="en-US" dirty="0" err="1"/>
              <a:t>Свободата</a:t>
            </a:r>
            <a:r>
              <a:rPr lang="en-US" dirty="0"/>
              <a:t> </a:t>
            </a:r>
            <a:r>
              <a:rPr lang="en-US" dirty="0" err="1"/>
              <a:t>да</a:t>
            </a:r>
            <a:r>
              <a:rPr lang="en-US" dirty="0"/>
              <a:t> </a:t>
            </a:r>
            <a:r>
              <a:rPr lang="en-US" dirty="0" err="1"/>
              <a:t>осъзнаят</a:t>
            </a:r>
            <a:r>
              <a:rPr lang="en-US" dirty="0"/>
              <a:t> </a:t>
            </a:r>
            <a:r>
              <a:rPr lang="en-US" dirty="0" err="1"/>
              <a:t>чувствата</a:t>
            </a:r>
            <a:r>
              <a:rPr lang="en-US" dirty="0"/>
              <a:t> и </a:t>
            </a:r>
            <a:r>
              <a:rPr lang="en-US" dirty="0" err="1"/>
              <a:t>да</a:t>
            </a:r>
            <a:r>
              <a:rPr lang="en-US" dirty="0"/>
              <a:t> </a:t>
            </a:r>
            <a:r>
              <a:rPr lang="en-US" dirty="0" err="1"/>
              <a:t>се</a:t>
            </a:r>
            <a:r>
              <a:rPr lang="en-US" dirty="0"/>
              <a:t> </a:t>
            </a:r>
            <a:r>
              <a:rPr lang="en-US" dirty="0" err="1"/>
              <a:t>отстояват</a:t>
            </a:r>
            <a:r>
              <a:rPr lang="en-US" dirty="0"/>
              <a:t> </a:t>
            </a:r>
            <a:r>
              <a:rPr lang="en-US" dirty="0" err="1"/>
              <a:t>личните</a:t>
            </a:r>
            <a:r>
              <a:rPr lang="en-US" dirty="0"/>
              <a:t> </a:t>
            </a:r>
            <a:r>
              <a:rPr lang="en-US" dirty="0" err="1"/>
              <a:t>граници</a:t>
            </a:r>
            <a:r>
              <a:rPr lang="en-US" dirty="0"/>
              <a:t> е </a:t>
            </a:r>
            <a:r>
              <a:rPr lang="en-US" dirty="0" err="1"/>
              <a:t>ценно</a:t>
            </a:r>
            <a:r>
              <a:rPr lang="en-US" dirty="0"/>
              <a:t> </a:t>
            </a:r>
            <a:r>
              <a:rPr lang="en-US" dirty="0" err="1"/>
              <a:t>умение</a:t>
            </a:r>
            <a:r>
              <a:rPr lang="en-US" dirty="0"/>
              <a:t>.</a:t>
            </a:r>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p:txBody>
      </p:sp>
      <p:pic>
        <p:nvPicPr>
          <p:cNvPr id="8" name="Picture 7">
            <a:extLst>
              <a:ext uri="{FF2B5EF4-FFF2-40B4-BE49-F238E27FC236}">
                <a16:creationId xmlns:a16="http://schemas.microsoft.com/office/drawing/2014/main" id="{161FD032-C15A-4A16-B1D1-72D3035859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4133" y="3602044"/>
            <a:ext cx="5641145" cy="2971800"/>
          </a:xfrm>
          <a:prstGeom prst="rect">
            <a:avLst/>
          </a:prstGeom>
        </p:spPr>
      </p:pic>
    </p:spTree>
    <p:extLst>
      <p:ext uri="{BB962C8B-B14F-4D97-AF65-F5344CB8AC3E}">
        <p14:creationId xmlns:p14="http://schemas.microsoft.com/office/powerpoint/2010/main" val="226734432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„Емоционален свят и социални умения“</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012874" y="1716258"/>
            <a:ext cx="8131126" cy="4956060"/>
          </a:xfrm>
          <a:prstGeom prst="rect">
            <a:avLst/>
          </a:prstGeom>
          <a:noFill/>
        </p:spPr>
        <p:txBody>
          <a:bodyPr wrap="square" rtlCol="0">
            <a:spAutoFit/>
          </a:bodyPr>
          <a:lstStyle/>
          <a:p>
            <a:r>
              <a:rPr lang="en-US" dirty="0"/>
              <a:t>  </a:t>
            </a:r>
            <a:r>
              <a:rPr lang="bg-BG" dirty="0"/>
              <a:t>Първата крачка на педагогическия персонал на детската градина е да научат децата да се справят с емоциите си е да ги научат да ги разпознават и назовават. Това най-лесно може да стане под формата на игра:</a:t>
            </a:r>
          </a:p>
          <a:p>
            <a:r>
              <a:rPr lang="bg-BG" dirty="0"/>
              <a:t>- С карти с емоции – детето трябва да посочи кой е тъжен, кой е уплашен, кой е радостен;</a:t>
            </a:r>
          </a:p>
          <a:p>
            <a:r>
              <a:rPr lang="bg-BG" dirty="0"/>
              <a:t>- Рисуване на емоции;</a:t>
            </a:r>
          </a:p>
          <a:p>
            <a:r>
              <a:rPr lang="bg-BG" dirty="0"/>
              <a:t>- Имитиране на емоции;</a:t>
            </a:r>
          </a:p>
          <a:p>
            <a:r>
              <a:rPr lang="bg-BG" dirty="0"/>
              <a:t>- Отгатване на показана емоция;</a:t>
            </a:r>
          </a:p>
          <a:p>
            <a:r>
              <a:rPr lang="bg-BG" dirty="0"/>
              <a:t>- Влизане в роли;</a:t>
            </a:r>
          </a:p>
          <a:p>
            <a:pPr marL="285750" indent="-285750">
              <a:buFontTx/>
              <a:buChar char="-"/>
            </a:pPr>
            <a:r>
              <a:rPr lang="bg-BG" dirty="0"/>
              <a:t>Разказване на истории, в които героите се чувстват по определен начин.</a:t>
            </a:r>
            <a:endParaRPr lang="en-US" dirty="0"/>
          </a:p>
          <a:p>
            <a:pPr marL="285750" indent="-285750">
              <a:buFontTx/>
              <a:buChar char="-"/>
            </a:pPr>
            <a:endParaRPr lang="en-US" dirty="0"/>
          </a:p>
          <a:p>
            <a:pPr marL="285750" indent="-285750">
              <a:buFontTx/>
              <a:buChar char="-"/>
            </a:pPr>
            <a:endParaRPr lang="en-US" dirty="0"/>
          </a:p>
          <a:p>
            <a:pPr marL="285750" indent="-285750">
              <a:buFontTx/>
              <a:buChar char="-"/>
            </a:pPr>
            <a:endParaRPr lang="en-US" dirty="0"/>
          </a:p>
          <a:p>
            <a:pPr marL="285750" indent="-285750">
              <a:buFontTx/>
              <a:buChar char="-"/>
            </a:pPr>
            <a:endParaRPr lang="bg-BG" dirty="0"/>
          </a:p>
          <a:p>
            <a:endParaRPr lang="bg-BG" dirty="0"/>
          </a:p>
        </p:txBody>
      </p:sp>
      <p:pic>
        <p:nvPicPr>
          <p:cNvPr id="5" name="Picture 4">
            <a:extLst>
              <a:ext uri="{FF2B5EF4-FFF2-40B4-BE49-F238E27FC236}">
                <a16:creationId xmlns:a16="http://schemas.microsoft.com/office/drawing/2014/main" id="{177780E5-B729-4181-B9D9-A879371EB9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9540" y="5050302"/>
            <a:ext cx="3236460" cy="1520945"/>
          </a:xfrm>
          <a:prstGeom prst="rect">
            <a:avLst/>
          </a:prstGeom>
        </p:spPr>
      </p:pic>
    </p:spTree>
    <p:extLst>
      <p:ext uri="{BB962C8B-B14F-4D97-AF65-F5344CB8AC3E}">
        <p14:creationId xmlns:p14="http://schemas.microsoft.com/office/powerpoint/2010/main" val="18131578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„Емоционален свят и социални умения“</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055077" y="1561514"/>
            <a:ext cx="8088923" cy="5078313"/>
          </a:xfrm>
          <a:prstGeom prst="rect">
            <a:avLst/>
          </a:prstGeom>
          <a:noFill/>
        </p:spPr>
        <p:txBody>
          <a:bodyPr wrap="square" rtlCol="0">
            <a:spAutoFit/>
          </a:bodyPr>
          <a:lstStyle/>
          <a:p>
            <a:r>
              <a:rPr lang="bg-BG" cap="all" dirty="0"/>
              <a:t>ОБРАЗОВАТЕЛНИ КАРТИ "ЕМОЦИИТЕ„ - </a:t>
            </a:r>
            <a:r>
              <a:rPr lang="en-US" dirty="0" err="1"/>
              <a:t>Учебните</a:t>
            </a:r>
            <a:r>
              <a:rPr lang="en-US" dirty="0"/>
              <a:t> </a:t>
            </a:r>
            <a:r>
              <a:rPr lang="en-US" dirty="0" err="1"/>
              <a:t>карти</a:t>
            </a:r>
            <a:r>
              <a:rPr lang="en-US" dirty="0"/>
              <a:t> </a:t>
            </a:r>
            <a:r>
              <a:rPr lang="en-US" dirty="0" err="1"/>
              <a:t>са</a:t>
            </a:r>
            <a:r>
              <a:rPr lang="en-US" dirty="0"/>
              <a:t> </a:t>
            </a:r>
            <a:r>
              <a:rPr lang="en-US" dirty="0" err="1"/>
              <a:t>чудесен</a:t>
            </a:r>
            <a:r>
              <a:rPr lang="en-US" dirty="0"/>
              <a:t> </a:t>
            </a:r>
            <a:r>
              <a:rPr lang="en-US" dirty="0" err="1"/>
              <a:t>начин</a:t>
            </a:r>
            <a:r>
              <a:rPr lang="en-US" dirty="0"/>
              <a:t> </a:t>
            </a:r>
            <a:r>
              <a:rPr lang="en-US" dirty="0" err="1"/>
              <a:t>за</a:t>
            </a:r>
            <a:r>
              <a:rPr lang="en-US" dirty="0"/>
              <a:t> </a:t>
            </a:r>
            <a:r>
              <a:rPr lang="en-US" dirty="0" err="1"/>
              <a:t>изграждане</a:t>
            </a:r>
            <a:r>
              <a:rPr lang="en-US" dirty="0"/>
              <a:t> </a:t>
            </a:r>
            <a:r>
              <a:rPr lang="en-US" dirty="0" err="1"/>
              <a:t>на</a:t>
            </a:r>
            <a:r>
              <a:rPr lang="en-US" dirty="0"/>
              <a:t> </a:t>
            </a:r>
            <a:r>
              <a:rPr lang="en-US" dirty="0" err="1"/>
              <a:t>изразителен</a:t>
            </a:r>
            <a:r>
              <a:rPr lang="bg-BG" dirty="0"/>
              <a:t> и възприемчив език, насърчават развитието на лексиката и увеличаване на вербалната непринуденост</a:t>
            </a:r>
            <a:r>
              <a:rPr lang="en-US" dirty="0"/>
              <a:t>.</a:t>
            </a:r>
            <a:endParaRPr lang="bg-BG" dirty="0"/>
          </a:p>
          <a:p>
            <a:endParaRPr lang="bg-BG" dirty="0"/>
          </a:p>
          <a:p>
            <a:r>
              <a:rPr lang="en-US" dirty="0"/>
              <a:t> </a:t>
            </a:r>
            <a:endParaRPr lang="bg-BG" dirty="0"/>
          </a:p>
          <a:p>
            <a:endParaRPr lang="bg-BG" dirty="0"/>
          </a:p>
          <a:p>
            <a:r>
              <a:rPr lang="bg-BG" dirty="0"/>
              <a:t> </a:t>
            </a:r>
          </a:p>
          <a:p>
            <a:endParaRPr lang="bg-BG" dirty="0"/>
          </a:p>
          <a:p>
            <a:endParaRPr lang="bg-BG" dirty="0"/>
          </a:p>
          <a:p>
            <a:endParaRPr lang="bg-BG" dirty="0"/>
          </a:p>
          <a:p>
            <a:r>
              <a:rPr lang="bg-BG" cap="all" dirty="0"/>
              <a:t>ТОПКИ ЕМОЦИИ - </a:t>
            </a:r>
            <a:r>
              <a:rPr lang="en-US" dirty="0" err="1"/>
              <a:t>Всяка</a:t>
            </a:r>
            <a:r>
              <a:rPr lang="en-US" dirty="0"/>
              <a:t> </a:t>
            </a:r>
            <a:r>
              <a:rPr lang="en-US" dirty="0" err="1"/>
              <a:t>топка</a:t>
            </a:r>
            <a:r>
              <a:rPr lang="en-US" dirty="0"/>
              <a:t> </a:t>
            </a:r>
            <a:r>
              <a:rPr lang="en-US" dirty="0" err="1"/>
              <a:t>показва</a:t>
            </a:r>
            <a:r>
              <a:rPr lang="en-US" dirty="0"/>
              <a:t>  </a:t>
            </a:r>
            <a:r>
              <a:rPr lang="en-US" dirty="0" err="1"/>
              <a:t>емотикон</a:t>
            </a:r>
            <a:r>
              <a:rPr lang="bg-BG" dirty="0"/>
              <a:t>и</a:t>
            </a:r>
            <a:r>
              <a:rPr lang="en-US" dirty="0"/>
              <a:t>, </a:t>
            </a:r>
            <a:r>
              <a:rPr lang="en-US" dirty="0" err="1"/>
              <a:t>символизиращи</a:t>
            </a:r>
            <a:r>
              <a:rPr lang="en-US" dirty="0"/>
              <a:t> </a:t>
            </a:r>
            <a:r>
              <a:rPr lang="en-US" dirty="0" err="1"/>
              <a:t>радост</a:t>
            </a:r>
            <a:r>
              <a:rPr lang="en-US" dirty="0"/>
              <a:t>, </a:t>
            </a:r>
            <a:r>
              <a:rPr lang="en-US" dirty="0" err="1"/>
              <a:t>тъга</a:t>
            </a:r>
            <a:r>
              <a:rPr lang="en-US" dirty="0"/>
              <a:t>, </a:t>
            </a:r>
            <a:r>
              <a:rPr lang="en-US" dirty="0" err="1"/>
              <a:t>страх</a:t>
            </a:r>
            <a:r>
              <a:rPr lang="en-US" dirty="0"/>
              <a:t>, </a:t>
            </a:r>
            <a:r>
              <a:rPr lang="en-US" dirty="0" err="1"/>
              <a:t>гняв</a:t>
            </a:r>
            <a:r>
              <a:rPr lang="en-US" dirty="0"/>
              <a:t>, </a:t>
            </a:r>
            <a:r>
              <a:rPr lang="en-US" dirty="0" err="1"/>
              <a:t>изненада</a:t>
            </a:r>
            <a:r>
              <a:rPr lang="en-US" dirty="0"/>
              <a:t> и </a:t>
            </a:r>
            <a:r>
              <a:rPr lang="en-US" dirty="0" err="1"/>
              <a:t>липса</a:t>
            </a:r>
            <a:r>
              <a:rPr lang="en-US" dirty="0"/>
              <a:t> </a:t>
            </a:r>
            <a:r>
              <a:rPr lang="en-US" dirty="0" err="1"/>
              <a:t>на</a:t>
            </a:r>
            <a:r>
              <a:rPr lang="en-US" dirty="0"/>
              <a:t> </a:t>
            </a:r>
            <a:r>
              <a:rPr lang="en-US" dirty="0" err="1"/>
              <a:t>емоция</a:t>
            </a:r>
            <a:r>
              <a:rPr lang="en-US" dirty="0"/>
              <a:t>. </a:t>
            </a:r>
            <a:r>
              <a:rPr lang="en-US" dirty="0" err="1"/>
              <a:t>На</a:t>
            </a:r>
            <a:r>
              <a:rPr lang="en-US" dirty="0"/>
              <a:t> </a:t>
            </a:r>
            <a:r>
              <a:rPr lang="en-US" dirty="0" err="1"/>
              <a:t>всяка</a:t>
            </a:r>
            <a:r>
              <a:rPr lang="en-US" dirty="0"/>
              <a:t> </a:t>
            </a:r>
            <a:r>
              <a:rPr lang="en-US" dirty="0" err="1"/>
              <a:t>емоция</a:t>
            </a:r>
            <a:r>
              <a:rPr lang="en-US" dirty="0"/>
              <a:t> </a:t>
            </a:r>
            <a:r>
              <a:rPr lang="en-US" dirty="0" err="1"/>
              <a:t>се</a:t>
            </a:r>
            <a:r>
              <a:rPr lang="en-US" dirty="0"/>
              <a:t> </a:t>
            </a:r>
            <a:r>
              <a:rPr lang="en-US" dirty="0" err="1"/>
              <a:t>дава</a:t>
            </a:r>
            <a:r>
              <a:rPr lang="en-US" dirty="0"/>
              <a:t> </a:t>
            </a:r>
            <a:r>
              <a:rPr lang="en-US" dirty="0" err="1"/>
              <a:t>собствен</a:t>
            </a:r>
            <a:r>
              <a:rPr lang="en-US" dirty="0"/>
              <a:t> </a:t>
            </a:r>
            <a:r>
              <a:rPr lang="en-US" dirty="0" err="1"/>
              <a:t>цвят</a:t>
            </a:r>
            <a:r>
              <a:rPr lang="en-US" dirty="0"/>
              <a:t> </a:t>
            </a:r>
            <a:r>
              <a:rPr lang="en-US" dirty="0" err="1"/>
              <a:t>за</a:t>
            </a:r>
            <a:r>
              <a:rPr lang="en-US" dirty="0"/>
              <a:t> </a:t>
            </a:r>
            <a:r>
              <a:rPr lang="en-US" dirty="0" err="1"/>
              <a:t>по-лесно</a:t>
            </a:r>
            <a:r>
              <a:rPr lang="en-US" dirty="0"/>
              <a:t> </a:t>
            </a:r>
            <a:r>
              <a:rPr lang="en-US" dirty="0" err="1"/>
              <a:t>разпознаване</a:t>
            </a:r>
            <a:r>
              <a:rPr lang="en-US" dirty="0"/>
              <a:t>.</a:t>
            </a:r>
            <a:endParaRPr lang="bg-BG" dirty="0"/>
          </a:p>
          <a:p>
            <a:endParaRPr lang="bg-BG" dirty="0"/>
          </a:p>
          <a:p>
            <a:endParaRPr lang="bg-BG" dirty="0"/>
          </a:p>
          <a:p>
            <a:endParaRPr lang="bg-BG" dirty="0"/>
          </a:p>
          <a:p>
            <a:endParaRPr lang="bg-BG" dirty="0"/>
          </a:p>
          <a:p>
            <a:endParaRPr lang="bg-BG" dirty="0"/>
          </a:p>
        </p:txBody>
      </p:sp>
      <p:pic>
        <p:nvPicPr>
          <p:cNvPr id="5" name="Picture 4">
            <a:extLst>
              <a:ext uri="{FF2B5EF4-FFF2-40B4-BE49-F238E27FC236}">
                <a16:creationId xmlns:a16="http://schemas.microsoft.com/office/drawing/2014/main" id="{226C8AA3-B5EE-4DD3-AC5D-546357E1B3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5668" y="2551837"/>
            <a:ext cx="2926080" cy="1754326"/>
          </a:xfrm>
          <a:prstGeom prst="rect">
            <a:avLst/>
          </a:prstGeom>
        </p:spPr>
      </p:pic>
      <p:pic>
        <p:nvPicPr>
          <p:cNvPr id="9" name="Picture 8">
            <a:extLst>
              <a:ext uri="{FF2B5EF4-FFF2-40B4-BE49-F238E27FC236}">
                <a16:creationId xmlns:a16="http://schemas.microsoft.com/office/drawing/2014/main" id="{26FCEE86-0D88-4E37-8C46-3E742165A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4024" y="4783015"/>
            <a:ext cx="2236763" cy="1856812"/>
          </a:xfrm>
          <a:prstGeom prst="rect">
            <a:avLst/>
          </a:prstGeom>
        </p:spPr>
      </p:pic>
      <p:pic>
        <p:nvPicPr>
          <p:cNvPr id="8" name="Picture 7">
            <a:extLst>
              <a:ext uri="{FF2B5EF4-FFF2-40B4-BE49-F238E27FC236}">
                <a16:creationId xmlns:a16="http://schemas.microsoft.com/office/drawing/2014/main" id="{CF500693-78FF-41D4-B7A5-2A21B76C8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8410" y="1968752"/>
            <a:ext cx="3174603" cy="2920495"/>
          </a:xfrm>
          <a:prstGeom prst="rect">
            <a:avLst/>
          </a:prstGeom>
        </p:spPr>
      </p:pic>
    </p:spTree>
    <p:extLst>
      <p:ext uri="{BB962C8B-B14F-4D97-AF65-F5344CB8AC3E}">
        <p14:creationId xmlns:p14="http://schemas.microsoft.com/office/powerpoint/2010/main" val="1570470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„Емоционален свят и социални умения“</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111348" y="1871004"/>
            <a:ext cx="8032652" cy="3416320"/>
          </a:xfrm>
          <a:prstGeom prst="rect">
            <a:avLst/>
          </a:prstGeom>
          <a:noFill/>
        </p:spPr>
        <p:txBody>
          <a:bodyPr wrap="square" rtlCol="0">
            <a:spAutoFit/>
          </a:bodyPr>
          <a:lstStyle/>
          <a:p>
            <a:r>
              <a:rPr lang="bg-BG" cap="all" dirty="0"/>
              <a:t>ДОМИНО ЕМОЦИИ</a:t>
            </a:r>
            <a:r>
              <a:rPr lang="bg-BG" dirty="0"/>
              <a:t> </a:t>
            </a:r>
            <a:r>
              <a:rPr lang="bg-BG" cap="all" dirty="0"/>
              <a:t>- </a:t>
            </a:r>
            <a:r>
              <a:rPr lang="en-US" dirty="0" err="1"/>
              <a:t>Тази</a:t>
            </a:r>
            <a:r>
              <a:rPr lang="en-US" dirty="0"/>
              <a:t> </a:t>
            </a:r>
            <a:r>
              <a:rPr lang="en-US" dirty="0" err="1"/>
              <a:t>забавна</a:t>
            </a:r>
            <a:r>
              <a:rPr lang="en-US" dirty="0"/>
              <a:t> </a:t>
            </a:r>
            <a:r>
              <a:rPr lang="en-US" dirty="0" err="1"/>
              <a:t>игра</a:t>
            </a:r>
            <a:r>
              <a:rPr lang="en-US" dirty="0"/>
              <a:t> </a:t>
            </a:r>
            <a:r>
              <a:rPr lang="en-US" dirty="0" err="1"/>
              <a:t>ще</a:t>
            </a:r>
            <a:r>
              <a:rPr lang="en-US" dirty="0"/>
              <a:t> </a:t>
            </a:r>
            <a:r>
              <a:rPr lang="en-US" dirty="0" err="1"/>
              <a:t>помогне</a:t>
            </a:r>
            <a:r>
              <a:rPr lang="en-US" dirty="0"/>
              <a:t> </a:t>
            </a:r>
            <a:r>
              <a:rPr lang="en-US" dirty="0" err="1"/>
              <a:t>на</a:t>
            </a:r>
            <a:r>
              <a:rPr lang="en-US" dirty="0"/>
              <a:t> </a:t>
            </a:r>
            <a:r>
              <a:rPr lang="en-US" dirty="0" err="1"/>
              <a:t>децата</a:t>
            </a:r>
            <a:r>
              <a:rPr lang="en-US" dirty="0"/>
              <a:t> </a:t>
            </a:r>
            <a:r>
              <a:rPr lang="en-US" dirty="0" err="1"/>
              <a:t>да</a:t>
            </a:r>
            <a:r>
              <a:rPr lang="en-US" dirty="0"/>
              <a:t> </a:t>
            </a:r>
            <a:r>
              <a:rPr lang="en-US" dirty="0" err="1"/>
              <a:t>разпознават</a:t>
            </a:r>
            <a:r>
              <a:rPr lang="en-US" dirty="0"/>
              <a:t> и </a:t>
            </a:r>
            <a:r>
              <a:rPr lang="en-US" dirty="0" err="1"/>
              <a:t>идентифицират</a:t>
            </a:r>
            <a:r>
              <a:rPr lang="en-US" dirty="0"/>
              <a:t> </a:t>
            </a:r>
            <a:r>
              <a:rPr lang="en-US" dirty="0" err="1"/>
              <a:t>емоциите</a:t>
            </a:r>
            <a:r>
              <a:rPr lang="en-US" dirty="0"/>
              <a:t>. </a:t>
            </a:r>
            <a:endParaRPr lang="bg-BG" dirty="0"/>
          </a:p>
          <a:p>
            <a:r>
              <a:rPr lang="en-US" dirty="0"/>
              <a:t> </a:t>
            </a:r>
            <a:endParaRPr lang="bg-BG" dirty="0"/>
          </a:p>
          <a:p>
            <a:endParaRPr lang="bg-BG" dirty="0"/>
          </a:p>
          <a:p>
            <a:endParaRPr lang="bg-BG" dirty="0"/>
          </a:p>
          <a:p>
            <a:endParaRPr lang="bg-BG" dirty="0"/>
          </a:p>
          <a:p>
            <a:endParaRPr lang="bg-BG" dirty="0"/>
          </a:p>
          <a:p>
            <a:endParaRPr lang="bg-BG" dirty="0"/>
          </a:p>
          <a:p>
            <a:r>
              <a:rPr lang="bg-BG" dirty="0"/>
              <a:t>ПЪЗЕЛ С ЕМОЦИИТЕ – </a:t>
            </a:r>
            <a:r>
              <a:rPr lang="en-US" b="1" dirty="0" err="1"/>
              <a:t>Пъзел</a:t>
            </a:r>
            <a:r>
              <a:rPr lang="en-US" b="1" dirty="0"/>
              <a:t> с </a:t>
            </a:r>
            <a:r>
              <a:rPr lang="en-US" b="1" dirty="0" err="1"/>
              <a:t>емоциите</a:t>
            </a:r>
            <a:r>
              <a:rPr lang="en-US" b="1" dirty="0"/>
              <a:t> </a:t>
            </a:r>
            <a:r>
              <a:rPr lang="en-US" b="1" dirty="0" err="1"/>
              <a:t>дава</a:t>
            </a:r>
            <a:r>
              <a:rPr lang="en-US" b="1" dirty="0"/>
              <a:t> </a:t>
            </a:r>
            <a:r>
              <a:rPr lang="en-US" b="1" dirty="0" err="1"/>
              <a:t>възможност</a:t>
            </a:r>
            <a:r>
              <a:rPr lang="en-US" b="1" dirty="0"/>
              <a:t> </a:t>
            </a:r>
            <a:r>
              <a:rPr lang="en-US" b="1" dirty="0" err="1"/>
              <a:t>на</a:t>
            </a:r>
            <a:r>
              <a:rPr lang="en-US" b="1" dirty="0"/>
              <a:t> </a:t>
            </a:r>
            <a:r>
              <a:rPr lang="en-US" b="1" dirty="0" err="1"/>
              <a:t>детето</a:t>
            </a:r>
            <a:r>
              <a:rPr lang="en-US" b="1" dirty="0"/>
              <a:t> </a:t>
            </a:r>
            <a:r>
              <a:rPr lang="en-US" b="1" dirty="0" err="1"/>
              <a:t>да</a:t>
            </a:r>
            <a:r>
              <a:rPr lang="en-US" b="1" dirty="0"/>
              <a:t> </a:t>
            </a:r>
            <a:r>
              <a:rPr lang="en-US" b="1" dirty="0" err="1"/>
              <a:t>играе</a:t>
            </a:r>
            <a:r>
              <a:rPr lang="en-US" b="1" dirty="0"/>
              <a:t> и </a:t>
            </a:r>
            <a:r>
              <a:rPr lang="en-US" b="1" dirty="0" err="1"/>
              <a:t>да</a:t>
            </a:r>
            <a:r>
              <a:rPr lang="en-US" b="1" dirty="0"/>
              <a:t> </a:t>
            </a:r>
            <a:r>
              <a:rPr lang="en-US" b="1" dirty="0" err="1"/>
              <a:t>изучава</a:t>
            </a:r>
            <a:r>
              <a:rPr lang="en-US" b="1" dirty="0"/>
              <a:t> </a:t>
            </a:r>
            <a:r>
              <a:rPr lang="en-US" b="1" dirty="0" err="1"/>
              <a:t>различните</a:t>
            </a:r>
            <a:r>
              <a:rPr lang="en-US" b="1" dirty="0"/>
              <a:t> </a:t>
            </a:r>
            <a:r>
              <a:rPr lang="en-US" b="1" dirty="0" err="1"/>
              <a:t>емоции</a:t>
            </a:r>
            <a:endParaRPr lang="bg-BG" dirty="0"/>
          </a:p>
          <a:p>
            <a:endParaRPr lang="bg-BG" dirty="0"/>
          </a:p>
          <a:p>
            <a:endParaRPr lang="bg-BG" dirty="0"/>
          </a:p>
        </p:txBody>
      </p:sp>
      <p:pic>
        <p:nvPicPr>
          <p:cNvPr id="7" name="Picture 6">
            <a:extLst>
              <a:ext uri="{FF2B5EF4-FFF2-40B4-BE49-F238E27FC236}">
                <a16:creationId xmlns:a16="http://schemas.microsoft.com/office/drawing/2014/main" id="{78DE042F-0F76-4606-9270-BADEC34B4A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329083"/>
            <a:ext cx="1611044" cy="1342585"/>
          </a:xfrm>
          <a:prstGeom prst="rect">
            <a:avLst/>
          </a:prstGeom>
        </p:spPr>
      </p:pic>
      <p:pic>
        <p:nvPicPr>
          <p:cNvPr id="5" name="Picture 4">
            <a:extLst>
              <a:ext uri="{FF2B5EF4-FFF2-40B4-BE49-F238E27FC236}">
                <a16:creationId xmlns:a16="http://schemas.microsoft.com/office/drawing/2014/main" id="{2FBC7A15-3FCF-4F6D-B7C3-11EF28A13E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9636" y="4763486"/>
            <a:ext cx="3108960" cy="1963833"/>
          </a:xfrm>
          <a:prstGeom prst="rect">
            <a:avLst/>
          </a:prstGeom>
        </p:spPr>
      </p:pic>
    </p:spTree>
    <p:extLst>
      <p:ext uri="{BB962C8B-B14F-4D97-AF65-F5344CB8AC3E}">
        <p14:creationId xmlns:p14="http://schemas.microsoft.com/office/powerpoint/2010/main" val="2774296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„Емоционален свят и социални умения“</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111348" y="1871004"/>
            <a:ext cx="8032652" cy="4524315"/>
          </a:xfrm>
          <a:prstGeom prst="rect">
            <a:avLst/>
          </a:prstGeom>
          <a:noFill/>
        </p:spPr>
        <p:txBody>
          <a:bodyPr wrap="square" rtlCol="0">
            <a:spAutoFit/>
          </a:bodyPr>
          <a:lstStyle/>
          <a:p>
            <a:r>
              <a:rPr lang="bg-BG" cap="all" dirty="0"/>
              <a:t>ТЕАТЪР НА ЕМОЦИИТЕ</a:t>
            </a:r>
            <a:r>
              <a:rPr lang="en-US" dirty="0"/>
              <a:t> </a:t>
            </a:r>
            <a:endParaRPr lang="bg-BG" dirty="0"/>
          </a:p>
          <a:p>
            <a:endParaRPr lang="bg-BG" dirty="0"/>
          </a:p>
          <a:p>
            <a:r>
              <a:rPr lang="en-US" dirty="0"/>
              <a:t> </a:t>
            </a:r>
            <a:r>
              <a:rPr lang="en-US" dirty="0" err="1"/>
              <a:t>Заниманията</a:t>
            </a:r>
            <a:r>
              <a:rPr lang="en-US" dirty="0"/>
              <a:t> в </a:t>
            </a:r>
            <a:r>
              <a:rPr lang="en-US" dirty="0" err="1"/>
              <a:t>Театър</a:t>
            </a:r>
            <a:r>
              <a:rPr lang="en-US" dirty="0"/>
              <a:t> </a:t>
            </a:r>
            <a:r>
              <a:rPr lang="en-US" dirty="0" err="1"/>
              <a:t>на</a:t>
            </a:r>
            <a:r>
              <a:rPr lang="en-US" dirty="0"/>
              <a:t> </a:t>
            </a:r>
            <a:r>
              <a:rPr lang="en-US" dirty="0" err="1"/>
              <a:t>Емоциите</a:t>
            </a:r>
            <a:r>
              <a:rPr lang="en-US" dirty="0"/>
              <a:t> </a:t>
            </a:r>
            <a:r>
              <a:rPr lang="en-US" dirty="0" err="1"/>
              <a:t>помагат</a:t>
            </a:r>
            <a:r>
              <a:rPr lang="en-US" dirty="0"/>
              <a:t> </a:t>
            </a:r>
            <a:r>
              <a:rPr lang="en-US" dirty="0" err="1"/>
              <a:t>на</a:t>
            </a:r>
            <a:r>
              <a:rPr lang="en-US" dirty="0"/>
              <a:t> </a:t>
            </a:r>
            <a:r>
              <a:rPr lang="en-US" dirty="0" err="1"/>
              <a:t>децата</a:t>
            </a:r>
            <a:r>
              <a:rPr lang="en-US" dirty="0"/>
              <a:t> </a:t>
            </a:r>
            <a:r>
              <a:rPr lang="en-US" dirty="0" err="1"/>
              <a:t>да</a:t>
            </a:r>
            <a:r>
              <a:rPr lang="en-US" dirty="0"/>
              <a:t> </a:t>
            </a:r>
            <a:r>
              <a:rPr lang="en-US" dirty="0" err="1"/>
              <a:t>развиват</a:t>
            </a:r>
            <a:r>
              <a:rPr lang="en-US" dirty="0"/>
              <a:t> </a:t>
            </a:r>
            <a:r>
              <a:rPr lang="en-US" dirty="0" err="1"/>
              <a:t>своята</a:t>
            </a:r>
            <a:r>
              <a:rPr lang="en-US" dirty="0"/>
              <a:t> </a:t>
            </a:r>
            <a:r>
              <a:rPr lang="en-US" dirty="0" err="1"/>
              <a:t>емоционална</a:t>
            </a:r>
            <a:r>
              <a:rPr lang="en-US" dirty="0"/>
              <a:t> </a:t>
            </a:r>
            <a:r>
              <a:rPr lang="en-US" dirty="0" err="1"/>
              <a:t>интелигентност</a:t>
            </a:r>
            <a:r>
              <a:rPr lang="en-US" dirty="0"/>
              <a:t> и </a:t>
            </a:r>
            <a:r>
              <a:rPr lang="en-US" dirty="0" err="1"/>
              <a:t>своите</a:t>
            </a:r>
            <a:r>
              <a:rPr lang="en-US" dirty="0"/>
              <a:t> </a:t>
            </a:r>
            <a:r>
              <a:rPr lang="en-US" dirty="0" err="1"/>
              <a:t>уникални</a:t>
            </a:r>
            <a:r>
              <a:rPr lang="en-US" dirty="0"/>
              <a:t> </a:t>
            </a:r>
            <a:r>
              <a:rPr lang="en-US" dirty="0" err="1"/>
              <a:t>дарби</a:t>
            </a:r>
            <a:r>
              <a:rPr lang="en-US" dirty="0"/>
              <a:t> и </a:t>
            </a:r>
            <a:r>
              <a:rPr lang="en-US" dirty="0" err="1"/>
              <a:t>таланти</a:t>
            </a:r>
            <a:r>
              <a:rPr lang="en-US" dirty="0"/>
              <a:t> </a:t>
            </a:r>
            <a:r>
              <a:rPr lang="en-US" dirty="0" err="1"/>
              <a:t>чрез</a:t>
            </a:r>
            <a:r>
              <a:rPr lang="en-US" dirty="0"/>
              <a:t> </a:t>
            </a:r>
            <a:r>
              <a:rPr lang="en-US" dirty="0" err="1"/>
              <a:t>различни</a:t>
            </a:r>
            <a:r>
              <a:rPr lang="en-US" dirty="0"/>
              <a:t> </a:t>
            </a:r>
            <a:r>
              <a:rPr lang="en-US" dirty="0" err="1"/>
              <a:t>ролеви</a:t>
            </a:r>
            <a:r>
              <a:rPr lang="en-US" dirty="0"/>
              <a:t> </a:t>
            </a:r>
            <a:r>
              <a:rPr lang="en-US" dirty="0" err="1"/>
              <a:t>игри</a:t>
            </a:r>
            <a:r>
              <a:rPr lang="en-US" dirty="0"/>
              <a:t> и </a:t>
            </a:r>
            <a:r>
              <a:rPr lang="en-US" dirty="0" err="1"/>
              <a:t>задачи</a:t>
            </a:r>
            <a:r>
              <a:rPr lang="en-US" dirty="0"/>
              <a:t>. </a:t>
            </a:r>
            <a:r>
              <a:rPr lang="en-US" dirty="0" err="1"/>
              <a:t>Така</a:t>
            </a:r>
            <a:r>
              <a:rPr lang="en-US" dirty="0"/>
              <a:t> </a:t>
            </a:r>
            <a:r>
              <a:rPr lang="en-US" dirty="0" err="1"/>
              <a:t>детето</a:t>
            </a:r>
            <a:r>
              <a:rPr lang="en-US" dirty="0"/>
              <a:t> </a:t>
            </a:r>
            <a:r>
              <a:rPr lang="en-US" dirty="0" err="1"/>
              <a:t>става</a:t>
            </a:r>
            <a:r>
              <a:rPr lang="en-US" dirty="0"/>
              <a:t> </a:t>
            </a:r>
            <a:r>
              <a:rPr lang="en-US" dirty="0" err="1"/>
              <a:t>по-спокойно</a:t>
            </a:r>
            <a:r>
              <a:rPr lang="en-US" dirty="0"/>
              <a:t> и </a:t>
            </a:r>
            <a:r>
              <a:rPr lang="en-US" dirty="0" err="1"/>
              <a:t>добива</a:t>
            </a:r>
            <a:r>
              <a:rPr lang="en-US" dirty="0"/>
              <a:t> </a:t>
            </a:r>
            <a:r>
              <a:rPr lang="en-US" dirty="0" err="1"/>
              <a:t>по-дълбоко</a:t>
            </a:r>
            <a:r>
              <a:rPr lang="en-US" dirty="0"/>
              <a:t> </a:t>
            </a:r>
            <a:r>
              <a:rPr lang="en-US" dirty="0" err="1"/>
              <a:t>разбиране</a:t>
            </a:r>
            <a:r>
              <a:rPr lang="en-US" dirty="0"/>
              <a:t> </a:t>
            </a:r>
            <a:r>
              <a:rPr lang="en-US" dirty="0" err="1"/>
              <a:t>за</a:t>
            </a:r>
            <a:r>
              <a:rPr lang="en-US" dirty="0"/>
              <a:t> </a:t>
            </a:r>
            <a:r>
              <a:rPr lang="en-US" dirty="0" err="1"/>
              <a:t>отношенията</a:t>
            </a:r>
            <a:r>
              <a:rPr lang="en-US" dirty="0"/>
              <a:t> </a:t>
            </a:r>
            <a:r>
              <a:rPr lang="en-US" dirty="0" err="1"/>
              <a:t>между</a:t>
            </a:r>
            <a:r>
              <a:rPr lang="en-US" dirty="0"/>
              <a:t> </a:t>
            </a:r>
            <a:r>
              <a:rPr lang="en-US" dirty="0" err="1"/>
              <a:t>хората</a:t>
            </a:r>
            <a:r>
              <a:rPr lang="en-US" dirty="0"/>
              <a:t>.</a:t>
            </a:r>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p:txBody>
      </p:sp>
      <p:pic>
        <p:nvPicPr>
          <p:cNvPr id="5" name="Picture 4">
            <a:extLst>
              <a:ext uri="{FF2B5EF4-FFF2-40B4-BE49-F238E27FC236}">
                <a16:creationId xmlns:a16="http://schemas.microsoft.com/office/drawing/2014/main" id="{976C3EB1-D3B7-449C-9AF6-8C3F98B62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4105" y="3762043"/>
            <a:ext cx="4206862" cy="2256801"/>
          </a:xfrm>
          <a:prstGeom prst="rect">
            <a:avLst/>
          </a:prstGeom>
        </p:spPr>
      </p:pic>
    </p:spTree>
    <p:extLst>
      <p:ext uri="{BB962C8B-B14F-4D97-AF65-F5344CB8AC3E}">
        <p14:creationId xmlns:p14="http://schemas.microsoft.com/office/powerpoint/2010/main" val="4120776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„Емоционален свят и социални умения“</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111348" y="1871004"/>
            <a:ext cx="8032652" cy="4524315"/>
          </a:xfrm>
          <a:prstGeom prst="rect">
            <a:avLst/>
          </a:prstGeom>
          <a:noFill/>
        </p:spPr>
        <p:txBody>
          <a:bodyPr wrap="square" rtlCol="0">
            <a:spAutoFit/>
          </a:bodyPr>
          <a:lstStyle/>
          <a:p>
            <a:r>
              <a:rPr lang="bg-BG" cap="all" dirty="0"/>
              <a:t>ТЕАТЪР НА ЕМОЦИИТЕ</a:t>
            </a:r>
            <a:r>
              <a:rPr lang="en-US" dirty="0"/>
              <a:t> </a:t>
            </a:r>
            <a:endParaRPr lang="bg-BG" dirty="0"/>
          </a:p>
          <a:p>
            <a:endParaRPr lang="bg-BG" dirty="0"/>
          </a:p>
          <a:p>
            <a:r>
              <a:rPr lang="en-US" dirty="0"/>
              <a:t> </a:t>
            </a:r>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p:txBody>
      </p:sp>
      <p:pic>
        <p:nvPicPr>
          <p:cNvPr id="6" name="Picture 5">
            <a:extLst>
              <a:ext uri="{FF2B5EF4-FFF2-40B4-BE49-F238E27FC236}">
                <a16:creationId xmlns:a16="http://schemas.microsoft.com/office/drawing/2014/main" id="{632B4E41-3EEE-43A1-908B-BD7D9EC110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9375" y="2461846"/>
            <a:ext cx="5507502" cy="3500804"/>
          </a:xfrm>
          <a:prstGeom prst="rect">
            <a:avLst/>
          </a:prstGeom>
        </p:spPr>
      </p:pic>
    </p:spTree>
    <p:extLst>
      <p:ext uri="{BB962C8B-B14F-4D97-AF65-F5344CB8AC3E}">
        <p14:creationId xmlns:p14="http://schemas.microsoft.com/office/powerpoint/2010/main" val="2552857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6406-B8D4-40F5-92E1-82EFFFBE6391}"/>
              </a:ext>
            </a:extLst>
          </p:cNvPr>
          <p:cNvSpPr>
            <a:spLocks noGrp="1"/>
          </p:cNvSpPr>
          <p:nvPr>
            <p:ph type="title"/>
          </p:nvPr>
        </p:nvSpPr>
        <p:spPr>
          <a:xfrm>
            <a:off x="677334" y="609601"/>
            <a:ext cx="8596668" cy="712762"/>
          </a:xfrm>
        </p:spPr>
        <p:txBody>
          <a:bodyPr>
            <a:normAutofit fontScale="90000"/>
          </a:bodyPr>
          <a:lstStyle/>
          <a:p>
            <a:r>
              <a:rPr lang="bg-BG" dirty="0"/>
              <a:t> „Емоционален свят и социални умения“</a:t>
            </a:r>
            <a:br>
              <a:rPr lang="bg-BG" dirty="0"/>
            </a:br>
            <a:endParaRPr lang="bg-BG" dirty="0"/>
          </a:p>
        </p:txBody>
      </p:sp>
      <p:sp>
        <p:nvSpPr>
          <p:cNvPr id="4" name="TextBox 3">
            <a:extLst>
              <a:ext uri="{FF2B5EF4-FFF2-40B4-BE49-F238E27FC236}">
                <a16:creationId xmlns:a16="http://schemas.microsoft.com/office/drawing/2014/main" id="{6DC81CB9-966F-43C2-8E7D-5CA43D708AD0}"/>
              </a:ext>
            </a:extLst>
          </p:cNvPr>
          <p:cNvSpPr txBox="1"/>
          <p:nvPr/>
        </p:nvSpPr>
        <p:spPr>
          <a:xfrm>
            <a:off x="1097280" y="1631852"/>
            <a:ext cx="8046720" cy="5078313"/>
          </a:xfrm>
          <a:prstGeom prst="rect">
            <a:avLst/>
          </a:prstGeom>
          <a:noFill/>
        </p:spPr>
        <p:txBody>
          <a:bodyPr wrap="square" rtlCol="0">
            <a:spAutoFit/>
          </a:bodyPr>
          <a:lstStyle/>
          <a:p>
            <a:r>
              <a:rPr lang="bg-BG" cap="all" dirty="0"/>
              <a:t> АРТТЕРАПИЯ</a:t>
            </a:r>
            <a:r>
              <a:rPr lang="en-US" dirty="0"/>
              <a:t> </a:t>
            </a:r>
            <a:endParaRPr lang="bg-BG" dirty="0"/>
          </a:p>
          <a:p>
            <a:r>
              <a:rPr lang="bg-BG" dirty="0"/>
              <a:t>  </a:t>
            </a:r>
            <a:r>
              <a:rPr lang="en-US" dirty="0" err="1"/>
              <a:t>Арттерапията</a:t>
            </a:r>
            <a:r>
              <a:rPr lang="en-US" dirty="0"/>
              <a:t> </a:t>
            </a:r>
            <a:r>
              <a:rPr lang="en-US" dirty="0" err="1"/>
              <a:t>използва</a:t>
            </a:r>
            <a:r>
              <a:rPr lang="en-US" dirty="0"/>
              <a:t> </a:t>
            </a:r>
            <a:r>
              <a:rPr lang="en-US" dirty="0" err="1"/>
              <a:t>различни</a:t>
            </a:r>
            <a:r>
              <a:rPr lang="en-US" dirty="0"/>
              <a:t> </a:t>
            </a:r>
            <a:r>
              <a:rPr lang="en-US" dirty="0" err="1"/>
              <a:t>видове</a:t>
            </a:r>
            <a:r>
              <a:rPr lang="en-US" dirty="0"/>
              <a:t> </a:t>
            </a:r>
            <a:r>
              <a:rPr lang="en-US" dirty="0" err="1"/>
              <a:t>изкуства</a:t>
            </a:r>
            <a:r>
              <a:rPr lang="en-US" dirty="0"/>
              <a:t> – </a:t>
            </a:r>
            <a:r>
              <a:rPr lang="en-US" dirty="0" err="1"/>
              <a:t>рисуване</a:t>
            </a:r>
            <a:r>
              <a:rPr lang="en-US" dirty="0"/>
              <a:t>, </a:t>
            </a:r>
            <a:r>
              <a:rPr lang="en-US" dirty="0" err="1"/>
              <a:t>музика</a:t>
            </a:r>
            <a:r>
              <a:rPr lang="en-US" dirty="0"/>
              <a:t>, </a:t>
            </a:r>
            <a:r>
              <a:rPr lang="en-US" dirty="0" err="1"/>
              <a:t>театър</a:t>
            </a:r>
            <a:r>
              <a:rPr lang="en-US" dirty="0"/>
              <a:t>, </a:t>
            </a:r>
            <a:r>
              <a:rPr lang="en-US" dirty="0" err="1"/>
              <a:t>моделиране</a:t>
            </a:r>
            <a:r>
              <a:rPr lang="en-US" dirty="0"/>
              <a:t>, </a:t>
            </a:r>
            <a:r>
              <a:rPr lang="en-US" dirty="0" err="1"/>
              <a:t>танц</a:t>
            </a:r>
            <a:r>
              <a:rPr lang="en-US" dirty="0"/>
              <a:t>, </a:t>
            </a:r>
            <a:r>
              <a:rPr lang="en-US" dirty="0" err="1"/>
              <a:t>приказки</a:t>
            </a:r>
            <a:r>
              <a:rPr lang="en-US" dirty="0"/>
              <a:t> и </a:t>
            </a:r>
            <a:r>
              <a:rPr lang="en-US" dirty="0" err="1"/>
              <a:t>поезия</a:t>
            </a:r>
            <a:r>
              <a:rPr lang="en-US" dirty="0"/>
              <a:t> и </a:t>
            </a:r>
            <a:r>
              <a:rPr lang="en-US" dirty="0" err="1"/>
              <a:t>ги</a:t>
            </a:r>
            <a:r>
              <a:rPr lang="en-US" dirty="0"/>
              <a:t> </a:t>
            </a:r>
            <a:r>
              <a:rPr lang="en-US" dirty="0" err="1"/>
              <a:t>комбинира</a:t>
            </a:r>
            <a:r>
              <a:rPr lang="en-US" dirty="0"/>
              <a:t> с </a:t>
            </a:r>
            <a:r>
              <a:rPr lang="en-US" dirty="0" err="1"/>
              <a:t>различни</a:t>
            </a:r>
            <a:r>
              <a:rPr lang="en-US" dirty="0"/>
              <a:t> </a:t>
            </a:r>
            <a:r>
              <a:rPr lang="en-US" dirty="0" err="1"/>
              <a:t>психотерапевтични</a:t>
            </a:r>
            <a:r>
              <a:rPr lang="en-US" dirty="0"/>
              <a:t> </a:t>
            </a:r>
            <a:r>
              <a:rPr lang="en-US" dirty="0" err="1"/>
              <a:t>подходи</a:t>
            </a:r>
            <a:r>
              <a:rPr lang="en-US" dirty="0"/>
              <a:t>. </a:t>
            </a:r>
            <a:r>
              <a:rPr lang="bg-BG" dirty="0"/>
              <a:t> </a:t>
            </a:r>
            <a:r>
              <a:rPr lang="en-US" dirty="0" err="1"/>
              <a:t>Заниманията</a:t>
            </a:r>
            <a:r>
              <a:rPr lang="en-US" dirty="0"/>
              <a:t> </a:t>
            </a:r>
            <a:r>
              <a:rPr lang="en-US" dirty="0" err="1"/>
              <a:t>от</a:t>
            </a:r>
            <a:r>
              <a:rPr lang="en-US" dirty="0"/>
              <a:t> </a:t>
            </a:r>
            <a:r>
              <a:rPr lang="en-US" dirty="0" err="1"/>
              <a:t>артерапия</a:t>
            </a:r>
            <a:r>
              <a:rPr lang="en-US" dirty="0"/>
              <a:t> </a:t>
            </a:r>
            <a:r>
              <a:rPr lang="en-US" dirty="0" err="1"/>
              <a:t>помагат</a:t>
            </a:r>
            <a:r>
              <a:rPr lang="en-US" dirty="0"/>
              <a:t> </a:t>
            </a:r>
            <a:r>
              <a:rPr lang="en-US" dirty="0" err="1"/>
              <a:t>на</a:t>
            </a:r>
            <a:r>
              <a:rPr lang="en-US" dirty="0"/>
              <a:t> </a:t>
            </a:r>
            <a:r>
              <a:rPr lang="en-US" dirty="0" err="1"/>
              <a:t>детето</a:t>
            </a:r>
            <a:r>
              <a:rPr lang="en-US" dirty="0"/>
              <a:t> </a:t>
            </a:r>
            <a:r>
              <a:rPr lang="en-US" dirty="0" err="1"/>
              <a:t>да</a:t>
            </a:r>
            <a:r>
              <a:rPr lang="en-US" dirty="0"/>
              <a:t> </a:t>
            </a:r>
            <a:r>
              <a:rPr lang="en-US" dirty="0" err="1"/>
              <a:t>се</a:t>
            </a:r>
            <a:r>
              <a:rPr lang="en-US" dirty="0"/>
              <a:t> </a:t>
            </a:r>
            <a:r>
              <a:rPr lang="en-US" dirty="0" err="1"/>
              <a:t>свърже</a:t>
            </a:r>
            <a:r>
              <a:rPr lang="en-US" dirty="0"/>
              <a:t> </a:t>
            </a:r>
            <a:r>
              <a:rPr lang="en-US" dirty="0" err="1"/>
              <a:t>със</a:t>
            </a:r>
            <a:r>
              <a:rPr lang="en-US" dirty="0"/>
              <a:t> </a:t>
            </a:r>
            <a:r>
              <a:rPr lang="en-US" dirty="0" err="1"/>
              <a:t>своите</a:t>
            </a:r>
            <a:r>
              <a:rPr lang="en-US" dirty="0"/>
              <a:t> </a:t>
            </a:r>
            <a:r>
              <a:rPr lang="en-US" dirty="0" err="1"/>
              <a:t>преживявания</a:t>
            </a:r>
            <a:r>
              <a:rPr lang="en-US" dirty="0"/>
              <a:t>, </a:t>
            </a:r>
            <a:r>
              <a:rPr lang="en-US" dirty="0" err="1"/>
              <a:t>да</a:t>
            </a:r>
            <a:r>
              <a:rPr lang="en-US" dirty="0"/>
              <a:t> </a:t>
            </a:r>
            <a:r>
              <a:rPr lang="en-US" dirty="0" err="1"/>
              <a:t>развива</a:t>
            </a:r>
            <a:r>
              <a:rPr lang="en-US" dirty="0"/>
              <a:t> </a:t>
            </a:r>
            <a:r>
              <a:rPr lang="en-US" dirty="0" err="1"/>
              <a:t>своята</a:t>
            </a:r>
            <a:r>
              <a:rPr lang="en-US" dirty="0"/>
              <a:t> </a:t>
            </a:r>
            <a:r>
              <a:rPr lang="en-US" dirty="0" err="1"/>
              <a:t>креативност</a:t>
            </a:r>
            <a:r>
              <a:rPr lang="en-US" dirty="0"/>
              <a:t> и </a:t>
            </a:r>
            <a:r>
              <a:rPr lang="en-US" dirty="0" err="1"/>
              <a:t>фантазия</a:t>
            </a:r>
            <a:r>
              <a:rPr lang="en-US" dirty="0"/>
              <a:t>.</a:t>
            </a:r>
            <a:br>
              <a:rPr lang="en-US" dirty="0"/>
            </a:br>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bg-BG" dirty="0"/>
          </a:p>
          <a:p>
            <a:endParaRPr lang="en-US" dirty="0"/>
          </a:p>
          <a:p>
            <a:r>
              <a:rPr lang="en-US" dirty="0"/>
              <a:t> </a:t>
            </a:r>
            <a:endParaRPr lang="bg-BG" dirty="0"/>
          </a:p>
          <a:p>
            <a:endParaRPr lang="bg-BG" dirty="0"/>
          </a:p>
        </p:txBody>
      </p:sp>
      <p:pic>
        <p:nvPicPr>
          <p:cNvPr id="5" name="Picture 4">
            <a:extLst>
              <a:ext uri="{FF2B5EF4-FFF2-40B4-BE49-F238E27FC236}">
                <a16:creationId xmlns:a16="http://schemas.microsoft.com/office/drawing/2014/main" id="{CB4F8E34-3D96-4AD5-8436-E8E0F64AD1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8112" y="3429000"/>
            <a:ext cx="5435112" cy="3219743"/>
          </a:xfrm>
          <a:prstGeom prst="rect">
            <a:avLst/>
          </a:prstGeom>
        </p:spPr>
      </p:pic>
    </p:spTree>
    <p:extLst>
      <p:ext uri="{BB962C8B-B14F-4D97-AF65-F5344CB8AC3E}">
        <p14:creationId xmlns:p14="http://schemas.microsoft.com/office/powerpoint/2010/main" val="3843210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7377-C7ED-4623-AC73-CCE908E75614}"/>
              </a:ext>
            </a:extLst>
          </p:cNvPr>
          <p:cNvSpPr>
            <a:spLocks noGrp="1"/>
          </p:cNvSpPr>
          <p:nvPr>
            <p:ph type="ctrTitle"/>
          </p:nvPr>
        </p:nvSpPr>
        <p:spPr>
          <a:xfrm>
            <a:off x="1507067" y="879232"/>
            <a:ext cx="6821007" cy="831036"/>
          </a:xfrm>
        </p:spPr>
        <p:txBody>
          <a:bodyPr/>
          <a:lstStyle/>
          <a:p>
            <a:r>
              <a:rPr lang="bg-BG" sz="3600" dirty="0">
                <a:latin typeface="Arial Black" panose="020B0A04020102020204" pitchFamily="34" charset="0"/>
              </a:rPr>
              <a:t>Да нарисуваме емоция</a:t>
            </a:r>
          </a:p>
        </p:txBody>
      </p:sp>
      <p:pic>
        <p:nvPicPr>
          <p:cNvPr id="8" name="Picture 7">
            <a:extLst>
              <a:ext uri="{FF2B5EF4-FFF2-40B4-BE49-F238E27FC236}">
                <a16:creationId xmlns:a16="http://schemas.microsoft.com/office/drawing/2014/main" id="{427A1347-B48E-4622-96D4-98DC7D5655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2391508"/>
            <a:ext cx="8792308" cy="4023360"/>
          </a:xfrm>
          <a:prstGeom prst="rect">
            <a:avLst/>
          </a:prstGeom>
        </p:spPr>
      </p:pic>
    </p:spTree>
    <p:extLst>
      <p:ext uri="{BB962C8B-B14F-4D97-AF65-F5344CB8AC3E}">
        <p14:creationId xmlns:p14="http://schemas.microsoft.com/office/powerpoint/2010/main" val="140118760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307</TotalTime>
  <Words>1692</Words>
  <Application>Microsoft Office PowerPoint</Application>
  <PresentationFormat>Широк екран</PresentationFormat>
  <Paragraphs>147</Paragraphs>
  <Slides>20</Slides>
  <Notes>1</Notes>
  <HiddenSlides>0</HiddenSlides>
  <MMClips>0</MMClips>
  <ScaleCrop>false</ScaleCrop>
  <HeadingPairs>
    <vt:vector size="6" baseType="variant">
      <vt:variant>
        <vt:lpstr>Използвани шрифтове</vt:lpstr>
      </vt:variant>
      <vt:variant>
        <vt:i4>5</vt:i4>
      </vt:variant>
      <vt:variant>
        <vt:lpstr>Тема</vt:lpstr>
      </vt:variant>
      <vt:variant>
        <vt:i4>1</vt:i4>
      </vt:variant>
      <vt:variant>
        <vt:lpstr>Заглавия на слайдовете</vt:lpstr>
      </vt:variant>
      <vt:variant>
        <vt:i4>20</vt:i4>
      </vt:variant>
    </vt:vector>
  </HeadingPairs>
  <TitlesOfParts>
    <vt:vector size="26" baseType="lpstr">
      <vt:lpstr>Arial</vt:lpstr>
      <vt:lpstr>Arial Black</vt:lpstr>
      <vt:lpstr>Calibri</vt:lpstr>
      <vt:lpstr>Trebuchet MS</vt:lpstr>
      <vt:lpstr>Wingdings 3</vt:lpstr>
      <vt:lpstr>Facet</vt:lpstr>
      <vt:lpstr>ПРЕЗЕНТАЦИЯ</vt:lpstr>
      <vt:lpstr>              ОБЩА ИНФОРМАЦИЯ</vt:lpstr>
      <vt:lpstr>        Специфични характеристики           на детската градина</vt:lpstr>
      <vt:lpstr>Работа по проект</vt:lpstr>
      <vt:lpstr> „Емоционален свят и социални умения“ </vt:lpstr>
      <vt:lpstr>        Базови емоции при децата</vt:lpstr>
      <vt:lpstr>         Емоционална интелигентност </vt:lpstr>
      <vt:lpstr>         Емоционална интелигентност </vt:lpstr>
      <vt:lpstr>       Техники, игри и средства за по-ефективно възприемане, разбиране и използване на емоциите</vt:lpstr>
      <vt:lpstr>       Техники, игри и средства за по-ефективно възприемане, разбиране и използване на емоциите</vt:lpstr>
      <vt:lpstr>         Емоционална интелигентност </vt:lpstr>
      <vt:lpstr>    Техники за управляване и овладяване на емоциите </vt:lpstr>
      <vt:lpstr>         Емоционална интелигентност </vt:lpstr>
      <vt:lpstr> „Емоционален свят и социални умения“ </vt:lpstr>
      <vt:lpstr> „Емоционален свят и социални умения“ </vt:lpstr>
      <vt:lpstr> „Емоционален свят и социални умения“ </vt:lpstr>
      <vt:lpstr> „Емоционален свят и социални умения“ </vt:lpstr>
      <vt:lpstr> „Емоционален свят и социални умения“ </vt:lpstr>
      <vt:lpstr> „Емоционален свят и социални умения“ </vt:lpstr>
      <vt:lpstr>Да нарисуваме емоция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dc:title>
  <dc:creator>frosty-57</dc:creator>
  <cp:lastModifiedBy>frosty-57</cp:lastModifiedBy>
  <cp:revision>119</cp:revision>
  <dcterms:created xsi:type="dcterms:W3CDTF">2020-05-01T13:55:52Z</dcterms:created>
  <dcterms:modified xsi:type="dcterms:W3CDTF">2020-05-14T13:42:28Z</dcterms:modified>
</cp:coreProperties>
</file>